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9" r:id="rId4"/>
    <p:sldId id="260" r:id="rId5"/>
    <p:sldId id="344" r:id="rId6"/>
    <p:sldId id="262" r:id="rId7"/>
    <p:sldId id="263" r:id="rId8"/>
    <p:sldId id="710" r:id="rId9"/>
    <p:sldId id="267" r:id="rId10"/>
    <p:sldId id="721" r:id="rId11"/>
    <p:sldId id="268" r:id="rId12"/>
    <p:sldId id="329" r:id="rId13"/>
    <p:sldId id="328" r:id="rId14"/>
    <p:sldId id="341" r:id="rId15"/>
    <p:sldId id="711" r:id="rId16"/>
    <p:sldId id="712" r:id="rId17"/>
    <p:sldId id="713" r:id="rId18"/>
    <p:sldId id="265" r:id="rId19"/>
    <p:sldId id="269" r:id="rId20"/>
    <p:sldId id="284" r:id="rId21"/>
    <p:sldId id="279" r:id="rId22"/>
    <p:sldId id="280" r:id="rId23"/>
    <p:sldId id="283" r:id="rId24"/>
    <p:sldId id="281" r:id="rId25"/>
    <p:sldId id="285" r:id="rId26"/>
    <p:sldId id="273" r:id="rId27"/>
    <p:sldId id="274" r:id="rId28"/>
    <p:sldId id="275" r:id="rId29"/>
    <p:sldId id="276" r:id="rId30"/>
    <p:sldId id="277" r:id="rId31"/>
    <p:sldId id="296" r:id="rId32"/>
    <p:sldId id="297" r:id="rId33"/>
    <p:sldId id="298" r:id="rId34"/>
    <p:sldId id="299" r:id="rId35"/>
    <p:sldId id="292" r:id="rId36"/>
    <p:sldId id="293" r:id="rId37"/>
    <p:sldId id="295" r:id="rId38"/>
    <p:sldId id="306" r:id="rId39"/>
    <p:sldId id="264" r:id="rId40"/>
    <p:sldId id="715" r:id="rId41"/>
    <p:sldId id="720" r:id="rId42"/>
    <p:sldId id="311" r:id="rId43"/>
    <p:sldId id="310" r:id="rId44"/>
    <p:sldId id="336" r:id="rId45"/>
    <p:sldId id="716" r:id="rId46"/>
    <p:sldId id="300" r:id="rId47"/>
    <p:sldId id="287" r:id="rId48"/>
    <p:sldId id="288" r:id="rId49"/>
    <p:sldId id="289" r:id="rId50"/>
    <p:sldId id="301" r:id="rId51"/>
    <p:sldId id="302" r:id="rId52"/>
    <p:sldId id="303" r:id="rId53"/>
    <p:sldId id="304" r:id="rId54"/>
    <p:sldId id="272" r:id="rId55"/>
    <p:sldId id="717" r:id="rId56"/>
    <p:sldId id="319" r:id="rId57"/>
    <p:sldId id="326" r:id="rId58"/>
    <p:sldId id="320" r:id="rId59"/>
    <p:sldId id="321" r:id="rId60"/>
    <p:sldId id="324" r:id="rId61"/>
    <p:sldId id="325" r:id="rId62"/>
    <p:sldId id="327" r:id="rId63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  <p:cmAuthor id="2" name="Zuzana Vacková, OTE" initials="ZV" lastIdx="34" clrIdx="1"/>
  <p:cmAuthor id="3" name="OTE-OM" initials="" lastIdx="3" clrIdx="2"/>
  <p:cmAuthor id="4" name="Zuzana Vacková, OTE" initials="ZVO" lastIdx="7" clrIdx="3"/>
  <p:cmAuthor id="5" name="Manurova, Radka" initials="" lastIdx="26" clrIdx="4"/>
  <p:cmAuthor id="6" name="Srom, Jakub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549F"/>
    <a:srgbClr val="C1F5FF"/>
    <a:srgbClr val="67676E"/>
    <a:srgbClr val="2F2F98"/>
    <a:srgbClr val="EBEBED"/>
    <a:srgbClr val="E5FBFF"/>
    <a:srgbClr val="00A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4660"/>
  </p:normalViewPr>
  <p:slideViewPr>
    <p:cSldViewPr>
      <p:cViewPr varScale="1">
        <p:scale>
          <a:sx n="84" d="100"/>
          <a:sy n="84" d="100"/>
        </p:scale>
        <p:origin x="117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9-06T11:27:04.001" idx="1">
    <p:pos x="10" y="10"/>
    <p:text>Odděleno do nové kapitoly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4E1D2-D500-4965-BE6C-39623134F3F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257443B6-ADB7-4131-9CB4-FD0D7F8401E5}">
      <dgm:prSet phldrT="[Text]" custT="1"/>
      <dgm:spPr/>
      <dgm:t>
        <a:bodyPr/>
        <a:lstStyle/>
        <a:p>
          <a:r>
            <a:rPr lang="cs-CZ" sz="900" dirty="0"/>
            <a:t>Obchodní produkty</a:t>
          </a:r>
        </a:p>
      </dgm:t>
    </dgm:pt>
    <dgm:pt modelId="{5EF66637-E917-4E61-AE97-FB694206877F}" type="parTrans" cxnId="{389A63EE-703A-459E-A56A-FD9607B73F30}">
      <dgm:prSet/>
      <dgm:spPr/>
      <dgm:t>
        <a:bodyPr/>
        <a:lstStyle/>
        <a:p>
          <a:endParaRPr lang="cs-CZ"/>
        </a:p>
      </dgm:t>
    </dgm:pt>
    <dgm:pt modelId="{1DAD5DEA-C36E-4767-B52E-9D91ED0A47A0}" type="sibTrans" cxnId="{389A63EE-703A-459E-A56A-FD9607B73F30}">
      <dgm:prSet/>
      <dgm:spPr/>
      <dgm:t>
        <a:bodyPr/>
        <a:lstStyle/>
        <a:p>
          <a:endParaRPr lang="cs-CZ" dirty="0"/>
        </a:p>
      </dgm:t>
    </dgm:pt>
    <dgm:pt modelId="{3C48E418-B583-4933-91FB-0ACFA5A42E55}">
      <dgm:prSet phldrT="[Text]" custT="1"/>
      <dgm:spPr/>
      <dgm:t>
        <a:bodyPr/>
        <a:lstStyle/>
        <a:p>
          <a:r>
            <a:rPr lang="cs-CZ" sz="900" dirty="0"/>
            <a:t>Správa kontraktů</a:t>
          </a:r>
        </a:p>
      </dgm:t>
    </dgm:pt>
    <dgm:pt modelId="{0E9B9D64-7594-41CC-B1AD-9493D8C9BB7F}" type="parTrans" cxnId="{5A655F1A-B905-4DF6-AA4F-7171782ABCD2}">
      <dgm:prSet/>
      <dgm:spPr/>
      <dgm:t>
        <a:bodyPr/>
        <a:lstStyle/>
        <a:p>
          <a:endParaRPr lang="cs-CZ"/>
        </a:p>
      </dgm:t>
    </dgm:pt>
    <dgm:pt modelId="{149204E1-1400-4EB1-B4CE-68570E5E0B17}" type="sibTrans" cxnId="{5A655F1A-B905-4DF6-AA4F-7171782ABCD2}">
      <dgm:prSet/>
      <dgm:spPr/>
      <dgm:t>
        <a:bodyPr/>
        <a:lstStyle/>
        <a:p>
          <a:endParaRPr lang="cs-CZ"/>
        </a:p>
      </dgm:t>
    </dgm:pt>
    <dgm:pt modelId="{C8EF0257-FB8C-4BFE-AF04-EA1634BE4AD9}">
      <dgm:prSet phldrT="[Text]" custT="1"/>
      <dgm:spPr/>
      <dgm:t>
        <a:bodyPr/>
        <a:lstStyle/>
        <a:p>
          <a:r>
            <a:rPr lang="cs-CZ" sz="900" dirty="0"/>
            <a:t>Správa nabídek </a:t>
          </a:r>
        </a:p>
      </dgm:t>
    </dgm:pt>
    <dgm:pt modelId="{C036CC76-90C1-4CB5-92AF-B15F06735322}" type="parTrans" cxnId="{1EF35661-DC79-486F-8876-00CFCDE3AC52}">
      <dgm:prSet/>
      <dgm:spPr/>
      <dgm:t>
        <a:bodyPr/>
        <a:lstStyle/>
        <a:p>
          <a:endParaRPr lang="cs-CZ"/>
        </a:p>
      </dgm:t>
    </dgm:pt>
    <dgm:pt modelId="{21E51F12-2175-452E-BCFF-2A88EE989980}" type="sibTrans" cxnId="{1EF35661-DC79-486F-8876-00CFCDE3AC52}">
      <dgm:prSet/>
      <dgm:spPr/>
      <dgm:t>
        <a:bodyPr/>
        <a:lstStyle/>
        <a:p>
          <a:endParaRPr lang="cs-CZ"/>
        </a:p>
      </dgm:t>
    </dgm:pt>
    <dgm:pt modelId="{C0D30CF1-D788-4EBE-AA08-ACE74D03E7BE}">
      <dgm:prSet phldrT="[Text]" custT="1"/>
      <dgm:spPr/>
      <dgm:t>
        <a:bodyPr/>
        <a:lstStyle/>
        <a:p>
          <a:r>
            <a:rPr lang="cs-CZ" sz="900" dirty="0"/>
            <a:t>Sestavy</a:t>
          </a:r>
        </a:p>
      </dgm:t>
    </dgm:pt>
    <dgm:pt modelId="{6A601F45-7CC7-4656-B5EF-16D42C40E903}" type="parTrans" cxnId="{E4D89CA8-4551-42DE-A2AC-363105905C87}">
      <dgm:prSet/>
      <dgm:spPr/>
      <dgm:t>
        <a:bodyPr/>
        <a:lstStyle/>
        <a:p>
          <a:endParaRPr lang="cs-CZ"/>
        </a:p>
      </dgm:t>
    </dgm:pt>
    <dgm:pt modelId="{0A4F847D-62D6-4B5A-BDA0-7C276C759801}" type="sibTrans" cxnId="{E4D89CA8-4551-42DE-A2AC-363105905C87}">
      <dgm:prSet/>
      <dgm:spPr/>
      <dgm:t>
        <a:bodyPr/>
        <a:lstStyle/>
        <a:p>
          <a:endParaRPr lang="cs-CZ" dirty="0"/>
        </a:p>
      </dgm:t>
    </dgm:pt>
    <dgm:pt modelId="{EE28EC10-DF34-4055-ACA1-56BC3BC6BC53}">
      <dgm:prSet phldrT="[Text]" custT="1"/>
      <dgm:spPr/>
      <dgm:t>
        <a:bodyPr/>
        <a:lstStyle/>
        <a:p>
          <a:r>
            <a:rPr lang="cs-CZ" sz="900" dirty="0"/>
            <a:t>Párování nabídek</a:t>
          </a:r>
        </a:p>
      </dgm:t>
    </dgm:pt>
    <dgm:pt modelId="{DE831E2C-E1CB-4BE9-A6E7-FEBCF9E10DF7}" type="parTrans" cxnId="{C3D12BBD-DC7C-4BEC-BA20-B1A576D43132}">
      <dgm:prSet/>
      <dgm:spPr/>
      <dgm:t>
        <a:bodyPr/>
        <a:lstStyle/>
        <a:p>
          <a:endParaRPr lang="cs-CZ"/>
        </a:p>
      </dgm:t>
    </dgm:pt>
    <dgm:pt modelId="{E7591726-2569-48CD-871A-85D184338018}" type="sibTrans" cxnId="{C3D12BBD-DC7C-4BEC-BA20-B1A576D43132}">
      <dgm:prSet custT="1"/>
      <dgm:spPr/>
      <dgm:t>
        <a:bodyPr/>
        <a:lstStyle/>
        <a:p>
          <a:r>
            <a:rPr lang="cs-CZ" sz="900" dirty="0"/>
            <a:t>Košík</a:t>
          </a:r>
        </a:p>
      </dgm:t>
    </dgm:pt>
    <dgm:pt modelId="{E354B8F1-B350-4DA8-B336-60B72FA29677}">
      <dgm:prSet phldrT="[Text]" custT="1"/>
      <dgm:spPr/>
      <dgm:t>
        <a:bodyPr/>
        <a:lstStyle/>
        <a:p>
          <a:r>
            <a:rPr lang="cs-CZ" sz="900" dirty="0"/>
            <a:t>Finanční zajištění</a:t>
          </a:r>
        </a:p>
      </dgm:t>
    </dgm:pt>
    <dgm:pt modelId="{9537C1F9-7926-4079-9E4E-E75D99973C32}" type="parTrans" cxnId="{8D04D810-91AC-45F8-A50C-76A7668E894E}">
      <dgm:prSet/>
      <dgm:spPr/>
      <dgm:t>
        <a:bodyPr/>
        <a:lstStyle/>
        <a:p>
          <a:endParaRPr lang="cs-CZ"/>
        </a:p>
      </dgm:t>
    </dgm:pt>
    <dgm:pt modelId="{446EFBCB-D4A5-49BD-853C-6FAA2CF6BCB6}" type="sibTrans" cxnId="{8D04D810-91AC-45F8-A50C-76A7668E894E}">
      <dgm:prSet/>
      <dgm:spPr/>
      <dgm:t>
        <a:bodyPr/>
        <a:lstStyle/>
        <a:p>
          <a:endParaRPr lang="cs-CZ"/>
        </a:p>
      </dgm:t>
    </dgm:pt>
    <dgm:pt modelId="{812CB39C-2202-4A9A-A2C5-153D4783DDF6}" type="pres">
      <dgm:prSet presAssocID="{BB24E1D2-D500-4965-BE6C-39623134F3F4}" presName="Name0" presStyleCnt="0">
        <dgm:presLayoutVars>
          <dgm:chMax/>
          <dgm:chPref/>
          <dgm:dir/>
          <dgm:animLvl val="lvl"/>
        </dgm:presLayoutVars>
      </dgm:prSet>
      <dgm:spPr/>
    </dgm:pt>
    <dgm:pt modelId="{C047CACF-B485-4D9A-A67C-017DD9D040E4}" type="pres">
      <dgm:prSet presAssocID="{257443B6-ADB7-4131-9CB4-FD0D7F8401E5}" presName="composite" presStyleCnt="0"/>
      <dgm:spPr/>
    </dgm:pt>
    <dgm:pt modelId="{7F078C5E-9421-4F81-A49A-B1C1E4FE3E31}" type="pres">
      <dgm:prSet presAssocID="{257443B6-ADB7-4131-9CB4-FD0D7F8401E5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</dgm:pt>
    <dgm:pt modelId="{286A87DD-118E-4434-98FD-B9EC7C48FB70}" type="pres">
      <dgm:prSet presAssocID="{257443B6-ADB7-4131-9CB4-FD0D7F8401E5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52716EC-F94D-46B6-B4C4-67CDD3A5F24B}" type="pres">
      <dgm:prSet presAssocID="{257443B6-ADB7-4131-9CB4-FD0D7F8401E5}" presName="BalanceSpacing" presStyleCnt="0"/>
      <dgm:spPr/>
    </dgm:pt>
    <dgm:pt modelId="{FFF079A2-2138-4837-BDA3-4CE753056AFF}" type="pres">
      <dgm:prSet presAssocID="{257443B6-ADB7-4131-9CB4-FD0D7F8401E5}" presName="BalanceSpacing1" presStyleCnt="0"/>
      <dgm:spPr/>
    </dgm:pt>
    <dgm:pt modelId="{1F7E9011-4AC8-4081-B0FC-6E5139E94CFE}" type="pres">
      <dgm:prSet presAssocID="{1DAD5DEA-C36E-4767-B52E-9D91ED0A47A0}" presName="Accent1Text" presStyleLbl="node1" presStyleIdx="1" presStyleCnt="12"/>
      <dgm:spPr/>
    </dgm:pt>
    <dgm:pt modelId="{309459AE-E731-4C93-8570-349AEE50A564}" type="pres">
      <dgm:prSet presAssocID="{1DAD5DEA-C36E-4767-B52E-9D91ED0A47A0}" presName="spaceBetweenRectangles" presStyleCnt="0"/>
      <dgm:spPr/>
    </dgm:pt>
    <dgm:pt modelId="{D0729F7B-DDDC-4E4F-8C75-FECDD85ABC1E}" type="pres">
      <dgm:prSet presAssocID="{3C48E418-B583-4933-91FB-0ACFA5A42E55}" presName="composite" presStyleCnt="0"/>
      <dgm:spPr/>
    </dgm:pt>
    <dgm:pt modelId="{C03570E1-1D27-491F-BB29-E92C2E2E9A2B}" type="pres">
      <dgm:prSet presAssocID="{3C48E418-B583-4933-91FB-0ACFA5A42E55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</dgm:pt>
    <dgm:pt modelId="{8AB90002-B1DD-4994-8A77-D35D7A6F55C1}" type="pres">
      <dgm:prSet presAssocID="{3C48E418-B583-4933-91FB-0ACFA5A42E55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4AE262E7-2A10-4989-9A09-2A56B66BD0A0}" type="pres">
      <dgm:prSet presAssocID="{3C48E418-B583-4933-91FB-0ACFA5A42E55}" presName="BalanceSpacing" presStyleCnt="0"/>
      <dgm:spPr/>
    </dgm:pt>
    <dgm:pt modelId="{213C1554-B71B-41B7-B4F0-A6CBF0D20227}" type="pres">
      <dgm:prSet presAssocID="{3C48E418-B583-4933-91FB-0ACFA5A42E55}" presName="BalanceSpacing1" presStyleCnt="0"/>
      <dgm:spPr/>
    </dgm:pt>
    <dgm:pt modelId="{0A4B9C30-6019-45B8-B858-78A5EECA5A80}" type="pres">
      <dgm:prSet presAssocID="{149204E1-1400-4EB1-B4CE-68570E5E0B17}" presName="Accent1Text" presStyleLbl="node1" presStyleIdx="3" presStyleCnt="12"/>
      <dgm:spPr/>
    </dgm:pt>
    <dgm:pt modelId="{7DA5449C-7A31-42F8-90BB-3389038D8178}" type="pres">
      <dgm:prSet presAssocID="{149204E1-1400-4EB1-B4CE-68570E5E0B17}" presName="spaceBetweenRectangles" presStyleCnt="0"/>
      <dgm:spPr/>
    </dgm:pt>
    <dgm:pt modelId="{37946242-32ED-4073-8663-815E16BF77CA}" type="pres">
      <dgm:prSet presAssocID="{C8EF0257-FB8C-4BFE-AF04-EA1634BE4AD9}" presName="composite" presStyleCnt="0"/>
      <dgm:spPr/>
    </dgm:pt>
    <dgm:pt modelId="{3B2F9BDE-03EC-45B6-81CB-690FACCC6C2C}" type="pres">
      <dgm:prSet presAssocID="{C8EF0257-FB8C-4BFE-AF04-EA1634BE4AD9}" presName="Parent1" presStyleLbl="node1" presStyleIdx="4" presStyleCnt="12">
        <dgm:presLayoutVars>
          <dgm:chMax val="1"/>
          <dgm:chPref val="1"/>
          <dgm:bulletEnabled val="1"/>
        </dgm:presLayoutVars>
      </dgm:prSet>
      <dgm:spPr/>
    </dgm:pt>
    <dgm:pt modelId="{AE5004C5-19AB-4360-9CB1-1B7D89DE0D54}" type="pres">
      <dgm:prSet presAssocID="{C8EF0257-FB8C-4BFE-AF04-EA1634BE4AD9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61B9F3-C53A-4713-A533-FC3445DE21CE}" type="pres">
      <dgm:prSet presAssocID="{C8EF0257-FB8C-4BFE-AF04-EA1634BE4AD9}" presName="BalanceSpacing" presStyleCnt="0"/>
      <dgm:spPr/>
    </dgm:pt>
    <dgm:pt modelId="{E86B3C01-DF21-427F-88EC-8276DEDC4D02}" type="pres">
      <dgm:prSet presAssocID="{C8EF0257-FB8C-4BFE-AF04-EA1634BE4AD9}" presName="BalanceSpacing1" presStyleCnt="0"/>
      <dgm:spPr/>
    </dgm:pt>
    <dgm:pt modelId="{656DE21D-F0DA-4741-AC52-66F2A8AE9815}" type="pres">
      <dgm:prSet presAssocID="{21E51F12-2175-452E-BCFF-2A88EE989980}" presName="Accent1Text" presStyleLbl="node1" presStyleIdx="5" presStyleCnt="12"/>
      <dgm:spPr/>
    </dgm:pt>
    <dgm:pt modelId="{65C33DE0-867F-4953-B9A0-5EDC8FD8BBFB}" type="pres">
      <dgm:prSet presAssocID="{21E51F12-2175-452E-BCFF-2A88EE989980}" presName="spaceBetweenRectangles" presStyleCnt="0"/>
      <dgm:spPr/>
    </dgm:pt>
    <dgm:pt modelId="{075F3F9B-F536-4803-B224-F38506BE0B9D}" type="pres">
      <dgm:prSet presAssocID="{C0D30CF1-D788-4EBE-AA08-ACE74D03E7BE}" presName="composite" presStyleCnt="0"/>
      <dgm:spPr/>
    </dgm:pt>
    <dgm:pt modelId="{56414ABC-5EF3-4984-BB65-E6E2716D2D83}" type="pres">
      <dgm:prSet presAssocID="{C0D30CF1-D788-4EBE-AA08-ACE74D03E7BE}" presName="Parent1" presStyleLbl="node1" presStyleIdx="6" presStyleCnt="12">
        <dgm:presLayoutVars>
          <dgm:chMax val="1"/>
          <dgm:chPref val="1"/>
          <dgm:bulletEnabled val="1"/>
        </dgm:presLayoutVars>
      </dgm:prSet>
      <dgm:spPr/>
    </dgm:pt>
    <dgm:pt modelId="{8E2D9133-A126-4B78-B98B-153131FE16ED}" type="pres">
      <dgm:prSet presAssocID="{C0D30CF1-D788-4EBE-AA08-ACE74D03E7BE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3D8CDEF-E7A4-4274-AE01-2C3F2F75DB9D}" type="pres">
      <dgm:prSet presAssocID="{C0D30CF1-D788-4EBE-AA08-ACE74D03E7BE}" presName="BalanceSpacing" presStyleCnt="0"/>
      <dgm:spPr/>
    </dgm:pt>
    <dgm:pt modelId="{9DE83799-B96D-4E5C-9C0D-EF0069A09E78}" type="pres">
      <dgm:prSet presAssocID="{C0D30CF1-D788-4EBE-AA08-ACE74D03E7BE}" presName="BalanceSpacing1" presStyleCnt="0"/>
      <dgm:spPr/>
    </dgm:pt>
    <dgm:pt modelId="{66AE81B5-5EB7-4E80-8606-F37389432D78}" type="pres">
      <dgm:prSet presAssocID="{0A4F847D-62D6-4B5A-BDA0-7C276C759801}" presName="Accent1Text" presStyleLbl="node1" presStyleIdx="7" presStyleCnt="12" custLinFactNeighborX="132" custLinFactNeighborY="-310"/>
      <dgm:spPr/>
    </dgm:pt>
    <dgm:pt modelId="{349D21A7-4074-4019-928C-6F567AF4F656}" type="pres">
      <dgm:prSet presAssocID="{0A4F847D-62D6-4B5A-BDA0-7C276C759801}" presName="spaceBetweenRectangles" presStyleCnt="0"/>
      <dgm:spPr/>
    </dgm:pt>
    <dgm:pt modelId="{920DE1DC-80C9-448C-8133-A47A7C0BB84E}" type="pres">
      <dgm:prSet presAssocID="{EE28EC10-DF34-4055-ACA1-56BC3BC6BC53}" presName="composite" presStyleCnt="0"/>
      <dgm:spPr/>
    </dgm:pt>
    <dgm:pt modelId="{0EFD54EE-C4CD-41DF-AB93-A1AA68BBA159}" type="pres">
      <dgm:prSet presAssocID="{EE28EC10-DF34-4055-ACA1-56BC3BC6BC53}" presName="Parent1" presStyleLbl="node1" presStyleIdx="8" presStyleCnt="12" custLinFactX="8204" custLinFactY="-69402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1B5F8A23-CFEB-4F29-8436-CAB26B1F8175}" type="pres">
      <dgm:prSet presAssocID="{EE28EC10-DF34-4055-ACA1-56BC3BC6BC53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C86B226-611B-4CE8-B378-54E83E598049}" type="pres">
      <dgm:prSet presAssocID="{EE28EC10-DF34-4055-ACA1-56BC3BC6BC53}" presName="BalanceSpacing" presStyleCnt="0"/>
      <dgm:spPr/>
    </dgm:pt>
    <dgm:pt modelId="{F186AEAC-6891-4204-936F-89E6D402FE7D}" type="pres">
      <dgm:prSet presAssocID="{EE28EC10-DF34-4055-ACA1-56BC3BC6BC53}" presName="BalanceSpacing1" presStyleCnt="0"/>
      <dgm:spPr/>
    </dgm:pt>
    <dgm:pt modelId="{AE4E48DD-2621-4A14-BE8D-6719832846F9}" type="pres">
      <dgm:prSet presAssocID="{E7591726-2569-48CD-871A-85D184338018}" presName="Accent1Text" presStyleLbl="node1" presStyleIdx="9" presStyleCnt="12" custLinFactX="100000" custLinFactNeighborX="168867" custLinFactNeighborY="-85190"/>
      <dgm:spPr/>
    </dgm:pt>
    <dgm:pt modelId="{2ACD8360-2E04-41A0-A947-EE56C4A10545}" type="pres">
      <dgm:prSet presAssocID="{E7591726-2569-48CD-871A-85D184338018}" presName="spaceBetweenRectangles" presStyleCnt="0"/>
      <dgm:spPr/>
    </dgm:pt>
    <dgm:pt modelId="{0826A66C-CEBC-48F4-8731-4C18BF0E1B5D}" type="pres">
      <dgm:prSet presAssocID="{E354B8F1-B350-4DA8-B336-60B72FA29677}" presName="composite" presStyleCnt="0"/>
      <dgm:spPr/>
    </dgm:pt>
    <dgm:pt modelId="{B8183391-9AAE-47D8-8666-4EF490F7B124}" type="pres">
      <dgm:prSet presAssocID="{E354B8F1-B350-4DA8-B336-60B72FA29677}" presName="Parent1" presStyleLbl="node1" presStyleIdx="10" presStyleCnt="12" custLinFactX="100000" custLinFactY="-139533" custLinFactNeighborX="117345" custLinFactNeighborY="-200000">
        <dgm:presLayoutVars>
          <dgm:chMax val="1"/>
          <dgm:chPref val="1"/>
          <dgm:bulletEnabled val="1"/>
        </dgm:presLayoutVars>
      </dgm:prSet>
      <dgm:spPr/>
    </dgm:pt>
    <dgm:pt modelId="{5866B230-E2AE-49C5-A052-4C1AD35322AA}" type="pres">
      <dgm:prSet presAssocID="{E354B8F1-B350-4DA8-B336-60B72FA29677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0AAC98ED-181E-4ED9-A3E1-D3A6437E6957}" type="pres">
      <dgm:prSet presAssocID="{E354B8F1-B350-4DA8-B336-60B72FA29677}" presName="BalanceSpacing" presStyleCnt="0"/>
      <dgm:spPr/>
    </dgm:pt>
    <dgm:pt modelId="{1729300F-55DF-4A00-A927-25636A0D9B74}" type="pres">
      <dgm:prSet presAssocID="{E354B8F1-B350-4DA8-B336-60B72FA29677}" presName="BalanceSpacing1" presStyleCnt="0"/>
      <dgm:spPr/>
    </dgm:pt>
    <dgm:pt modelId="{046E8E16-3DDE-438B-9F06-2E4E8C220AEE}" type="pres">
      <dgm:prSet presAssocID="{446EFBCB-D4A5-49BD-853C-6FAA2CF6BCB6}" presName="Accent1Text" presStyleLbl="node1" presStyleIdx="11" presStyleCnt="12" custLinFactY="-200000" custLinFactNeighborX="54410" custLinFactNeighborY="-224804"/>
      <dgm:spPr/>
    </dgm:pt>
  </dgm:ptLst>
  <dgm:cxnLst>
    <dgm:cxn modelId="{8D04D810-91AC-45F8-A50C-76A7668E894E}" srcId="{BB24E1D2-D500-4965-BE6C-39623134F3F4}" destId="{E354B8F1-B350-4DA8-B336-60B72FA29677}" srcOrd="5" destOrd="0" parTransId="{9537C1F9-7926-4079-9E4E-E75D99973C32}" sibTransId="{446EFBCB-D4A5-49BD-853C-6FAA2CF6BCB6}"/>
    <dgm:cxn modelId="{5A655F1A-B905-4DF6-AA4F-7171782ABCD2}" srcId="{BB24E1D2-D500-4965-BE6C-39623134F3F4}" destId="{3C48E418-B583-4933-91FB-0ACFA5A42E55}" srcOrd="1" destOrd="0" parTransId="{0E9B9D64-7594-41CC-B1AD-9493D8C9BB7F}" sibTransId="{149204E1-1400-4EB1-B4CE-68570E5E0B17}"/>
    <dgm:cxn modelId="{1EF35661-DC79-486F-8876-00CFCDE3AC52}" srcId="{BB24E1D2-D500-4965-BE6C-39623134F3F4}" destId="{C8EF0257-FB8C-4BFE-AF04-EA1634BE4AD9}" srcOrd="2" destOrd="0" parTransId="{C036CC76-90C1-4CB5-92AF-B15F06735322}" sibTransId="{21E51F12-2175-452E-BCFF-2A88EE989980}"/>
    <dgm:cxn modelId="{9EF98B46-7183-4C92-AC51-FD52023EECBE}" type="presOf" srcId="{257443B6-ADB7-4131-9CB4-FD0D7F8401E5}" destId="{7F078C5E-9421-4F81-A49A-B1C1E4FE3E31}" srcOrd="0" destOrd="0" presId="urn:microsoft.com/office/officeart/2008/layout/AlternatingHexagons"/>
    <dgm:cxn modelId="{99CB0C48-A91C-4C1E-9D36-ABA510D6248E}" type="presOf" srcId="{21E51F12-2175-452E-BCFF-2A88EE989980}" destId="{656DE21D-F0DA-4741-AC52-66F2A8AE9815}" srcOrd="0" destOrd="0" presId="urn:microsoft.com/office/officeart/2008/layout/AlternatingHexagons"/>
    <dgm:cxn modelId="{831D7B7A-4BC4-4C9F-AD2C-D0091A77CB82}" type="presOf" srcId="{0A4F847D-62D6-4B5A-BDA0-7C276C759801}" destId="{66AE81B5-5EB7-4E80-8606-F37389432D78}" srcOrd="0" destOrd="0" presId="urn:microsoft.com/office/officeart/2008/layout/AlternatingHexagons"/>
    <dgm:cxn modelId="{7A772985-D8B4-4C73-8893-93188D65D407}" type="presOf" srcId="{C0D30CF1-D788-4EBE-AA08-ACE74D03E7BE}" destId="{56414ABC-5EF3-4984-BB65-E6E2716D2D83}" srcOrd="0" destOrd="0" presId="urn:microsoft.com/office/officeart/2008/layout/AlternatingHexagons"/>
    <dgm:cxn modelId="{E4D89CA8-4551-42DE-A2AC-363105905C87}" srcId="{BB24E1D2-D500-4965-BE6C-39623134F3F4}" destId="{C0D30CF1-D788-4EBE-AA08-ACE74D03E7BE}" srcOrd="3" destOrd="0" parTransId="{6A601F45-7CC7-4656-B5EF-16D42C40E903}" sibTransId="{0A4F847D-62D6-4B5A-BDA0-7C276C759801}"/>
    <dgm:cxn modelId="{260D99AD-3D92-4646-9644-00C44B322989}" type="presOf" srcId="{E7591726-2569-48CD-871A-85D184338018}" destId="{AE4E48DD-2621-4A14-BE8D-6719832846F9}" srcOrd="0" destOrd="0" presId="urn:microsoft.com/office/officeart/2008/layout/AlternatingHexagons"/>
    <dgm:cxn modelId="{3C2CE6BB-EB07-4FA0-927A-6623FBEE18C9}" type="presOf" srcId="{BB24E1D2-D500-4965-BE6C-39623134F3F4}" destId="{812CB39C-2202-4A9A-A2C5-153D4783DDF6}" srcOrd="0" destOrd="0" presId="urn:microsoft.com/office/officeart/2008/layout/AlternatingHexagons"/>
    <dgm:cxn modelId="{C3D12BBD-DC7C-4BEC-BA20-B1A576D43132}" srcId="{BB24E1D2-D500-4965-BE6C-39623134F3F4}" destId="{EE28EC10-DF34-4055-ACA1-56BC3BC6BC53}" srcOrd="4" destOrd="0" parTransId="{DE831E2C-E1CB-4BE9-A6E7-FEBCF9E10DF7}" sibTransId="{E7591726-2569-48CD-871A-85D184338018}"/>
    <dgm:cxn modelId="{A3C7B7CD-E837-4BF2-8870-AE3612E90444}" type="presOf" srcId="{EE28EC10-DF34-4055-ACA1-56BC3BC6BC53}" destId="{0EFD54EE-C4CD-41DF-AB93-A1AA68BBA159}" srcOrd="0" destOrd="0" presId="urn:microsoft.com/office/officeart/2008/layout/AlternatingHexagons"/>
    <dgm:cxn modelId="{B00201E2-B5F6-4DE9-8070-06BC139680D2}" type="presOf" srcId="{3C48E418-B583-4933-91FB-0ACFA5A42E55}" destId="{C03570E1-1D27-491F-BB29-E92C2E2E9A2B}" srcOrd="0" destOrd="0" presId="urn:microsoft.com/office/officeart/2008/layout/AlternatingHexagons"/>
    <dgm:cxn modelId="{A05703E7-0271-4F72-AC40-CBA540F722B2}" type="presOf" srcId="{C8EF0257-FB8C-4BFE-AF04-EA1634BE4AD9}" destId="{3B2F9BDE-03EC-45B6-81CB-690FACCC6C2C}" srcOrd="0" destOrd="0" presId="urn:microsoft.com/office/officeart/2008/layout/AlternatingHexagons"/>
    <dgm:cxn modelId="{DBEF1FED-844C-44DC-A872-EE78038E9E64}" type="presOf" srcId="{149204E1-1400-4EB1-B4CE-68570E5E0B17}" destId="{0A4B9C30-6019-45B8-B858-78A5EECA5A80}" srcOrd="0" destOrd="0" presId="urn:microsoft.com/office/officeart/2008/layout/AlternatingHexagons"/>
    <dgm:cxn modelId="{389A63EE-703A-459E-A56A-FD9607B73F30}" srcId="{BB24E1D2-D500-4965-BE6C-39623134F3F4}" destId="{257443B6-ADB7-4131-9CB4-FD0D7F8401E5}" srcOrd="0" destOrd="0" parTransId="{5EF66637-E917-4E61-AE97-FB694206877F}" sibTransId="{1DAD5DEA-C36E-4767-B52E-9D91ED0A47A0}"/>
    <dgm:cxn modelId="{235731F1-CBCD-4A2A-AE01-644F27179D1D}" type="presOf" srcId="{1DAD5DEA-C36E-4767-B52E-9D91ED0A47A0}" destId="{1F7E9011-4AC8-4081-B0FC-6E5139E94CFE}" srcOrd="0" destOrd="0" presId="urn:microsoft.com/office/officeart/2008/layout/AlternatingHexagons"/>
    <dgm:cxn modelId="{D89589F5-C5E5-476E-80C3-6C3B45A1EF85}" type="presOf" srcId="{446EFBCB-D4A5-49BD-853C-6FAA2CF6BCB6}" destId="{046E8E16-3DDE-438B-9F06-2E4E8C220AEE}" srcOrd="0" destOrd="0" presId="urn:microsoft.com/office/officeart/2008/layout/AlternatingHexagons"/>
    <dgm:cxn modelId="{608F52F6-69E4-4CE9-8EE1-76A06CA54932}" type="presOf" srcId="{E354B8F1-B350-4DA8-B336-60B72FA29677}" destId="{B8183391-9AAE-47D8-8666-4EF490F7B124}" srcOrd="0" destOrd="0" presId="urn:microsoft.com/office/officeart/2008/layout/AlternatingHexagons"/>
    <dgm:cxn modelId="{0DB3D272-6221-45E7-9863-A594893166EB}" type="presParOf" srcId="{812CB39C-2202-4A9A-A2C5-153D4783DDF6}" destId="{C047CACF-B485-4D9A-A67C-017DD9D040E4}" srcOrd="0" destOrd="0" presId="urn:microsoft.com/office/officeart/2008/layout/AlternatingHexagons"/>
    <dgm:cxn modelId="{BFC0DD6C-B967-4E01-9860-156B2DF0AFB4}" type="presParOf" srcId="{C047CACF-B485-4D9A-A67C-017DD9D040E4}" destId="{7F078C5E-9421-4F81-A49A-B1C1E4FE3E31}" srcOrd="0" destOrd="0" presId="urn:microsoft.com/office/officeart/2008/layout/AlternatingHexagons"/>
    <dgm:cxn modelId="{767AAD0C-A927-4815-A5CF-71233C19E1C4}" type="presParOf" srcId="{C047CACF-B485-4D9A-A67C-017DD9D040E4}" destId="{286A87DD-118E-4434-98FD-B9EC7C48FB70}" srcOrd="1" destOrd="0" presId="urn:microsoft.com/office/officeart/2008/layout/AlternatingHexagons"/>
    <dgm:cxn modelId="{B22B6F81-F1DB-4C06-9C97-5C15237C8BE9}" type="presParOf" srcId="{C047CACF-B485-4D9A-A67C-017DD9D040E4}" destId="{252716EC-F94D-46B6-B4C4-67CDD3A5F24B}" srcOrd="2" destOrd="0" presId="urn:microsoft.com/office/officeart/2008/layout/AlternatingHexagons"/>
    <dgm:cxn modelId="{D6DB44BC-7154-4626-BA26-4D25AEC53AF0}" type="presParOf" srcId="{C047CACF-B485-4D9A-A67C-017DD9D040E4}" destId="{FFF079A2-2138-4837-BDA3-4CE753056AFF}" srcOrd="3" destOrd="0" presId="urn:microsoft.com/office/officeart/2008/layout/AlternatingHexagons"/>
    <dgm:cxn modelId="{53940FD2-18DF-4B4D-A7F2-930D40619184}" type="presParOf" srcId="{C047CACF-B485-4D9A-A67C-017DD9D040E4}" destId="{1F7E9011-4AC8-4081-B0FC-6E5139E94CFE}" srcOrd="4" destOrd="0" presId="urn:microsoft.com/office/officeart/2008/layout/AlternatingHexagons"/>
    <dgm:cxn modelId="{54DD1F34-A0E4-40CE-AF7B-C42028A903C2}" type="presParOf" srcId="{812CB39C-2202-4A9A-A2C5-153D4783DDF6}" destId="{309459AE-E731-4C93-8570-349AEE50A564}" srcOrd="1" destOrd="0" presId="urn:microsoft.com/office/officeart/2008/layout/AlternatingHexagons"/>
    <dgm:cxn modelId="{20B6093B-1641-4A01-AA0E-E525BB817450}" type="presParOf" srcId="{812CB39C-2202-4A9A-A2C5-153D4783DDF6}" destId="{D0729F7B-DDDC-4E4F-8C75-FECDD85ABC1E}" srcOrd="2" destOrd="0" presId="urn:microsoft.com/office/officeart/2008/layout/AlternatingHexagons"/>
    <dgm:cxn modelId="{370EDED6-8563-4E67-9536-B98519409545}" type="presParOf" srcId="{D0729F7B-DDDC-4E4F-8C75-FECDD85ABC1E}" destId="{C03570E1-1D27-491F-BB29-E92C2E2E9A2B}" srcOrd="0" destOrd="0" presId="urn:microsoft.com/office/officeart/2008/layout/AlternatingHexagons"/>
    <dgm:cxn modelId="{E96EDDAE-0A7D-4578-9242-93F131F77399}" type="presParOf" srcId="{D0729F7B-DDDC-4E4F-8C75-FECDD85ABC1E}" destId="{8AB90002-B1DD-4994-8A77-D35D7A6F55C1}" srcOrd="1" destOrd="0" presId="urn:microsoft.com/office/officeart/2008/layout/AlternatingHexagons"/>
    <dgm:cxn modelId="{46661B16-9C0C-4335-BA4B-FEE12D5257AE}" type="presParOf" srcId="{D0729F7B-DDDC-4E4F-8C75-FECDD85ABC1E}" destId="{4AE262E7-2A10-4989-9A09-2A56B66BD0A0}" srcOrd="2" destOrd="0" presId="urn:microsoft.com/office/officeart/2008/layout/AlternatingHexagons"/>
    <dgm:cxn modelId="{A4725759-E4BC-4B8C-84BF-1010EAD2F1DF}" type="presParOf" srcId="{D0729F7B-DDDC-4E4F-8C75-FECDD85ABC1E}" destId="{213C1554-B71B-41B7-B4F0-A6CBF0D20227}" srcOrd="3" destOrd="0" presId="urn:microsoft.com/office/officeart/2008/layout/AlternatingHexagons"/>
    <dgm:cxn modelId="{6DC74C95-63F5-402A-9D56-3ECA1DC3D972}" type="presParOf" srcId="{D0729F7B-DDDC-4E4F-8C75-FECDD85ABC1E}" destId="{0A4B9C30-6019-45B8-B858-78A5EECA5A80}" srcOrd="4" destOrd="0" presId="urn:microsoft.com/office/officeart/2008/layout/AlternatingHexagons"/>
    <dgm:cxn modelId="{A21CCC63-42D9-46E5-9468-F7A0DCC1AC92}" type="presParOf" srcId="{812CB39C-2202-4A9A-A2C5-153D4783DDF6}" destId="{7DA5449C-7A31-42F8-90BB-3389038D8178}" srcOrd="3" destOrd="0" presId="urn:microsoft.com/office/officeart/2008/layout/AlternatingHexagons"/>
    <dgm:cxn modelId="{6D17D136-AED0-4DD2-9E11-D33157F27514}" type="presParOf" srcId="{812CB39C-2202-4A9A-A2C5-153D4783DDF6}" destId="{37946242-32ED-4073-8663-815E16BF77CA}" srcOrd="4" destOrd="0" presId="urn:microsoft.com/office/officeart/2008/layout/AlternatingHexagons"/>
    <dgm:cxn modelId="{04ABC670-B5A6-4612-B33D-80050A9EB118}" type="presParOf" srcId="{37946242-32ED-4073-8663-815E16BF77CA}" destId="{3B2F9BDE-03EC-45B6-81CB-690FACCC6C2C}" srcOrd="0" destOrd="0" presId="urn:microsoft.com/office/officeart/2008/layout/AlternatingHexagons"/>
    <dgm:cxn modelId="{C7C9611E-3C3B-4C65-84C3-6CA30E121EC5}" type="presParOf" srcId="{37946242-32ED-4073-8663-815E16BF77CA}" destId="{AE5004C5-19AB-4360-9CB1-1B7D89DE0D54}" srcOrd="1" destOrd="0" presId="urn:microsoft.com/office/officeart/2008/layout/AlternatingHexagons"/>
    <dgm:cxn modelId="{D39F232D-9D2B-44B2-9571-85DE4C089A1B}" type="presParOf" srcId="{37946242-32ED-4073-8663-815E16BF77CA}" destId="{AA61B9F3-C53A-4713-A533-FC3445DE21CE}" srcOrd="2" destOrd="0" presId="urn:microsoft.com/office/officeart/2008/layout/AlternatingHexagons"/>
    <dgm:cxn modelId="{88F1B9BA-DD80-4117-A862-790C50C83A4A}" type="presParOf" srcId="{37946242-32ED-4073-8663-815E16BF77CA}" destId="{E86B3C01-DF21-427F-88EC-8276DEDC4D02}" srcOrd="3" destOrd="0" presId="urn:microsoft.com/office/officeart/2008/layout/AlternatingHexagons"/>
    <dgm:cxn modelId="{12E2A1B6-2FB3-4A9E-894D-E64638AE12C0}" type="presParOf" srcId="{37946242-32ED-4073-8663-815E16BF77CA}" destId="{656DE21D-F0DA-4741-AC52-66F2A8AE9815}" srcOrd="4" destOrd="0" presId="urn:microsoft.com/office/officeart/2008/layout/AlternatingHexagons"/>
    <dgm:cxn modelId="{2045EF10-DB6C-4396-A65F-19BD27C49A40}" type="presParOf" srcId="{812CB39C-2202-4A9A-A2C5-153D4783DDF6}" destId="{65C33DE0-867F-4953-B9A0-5EDC8FD8BBFB}" srcOrd="5" destOrd="0" presId="urn:microsoft.com/office/officeart/2008/layout/AlternatingHexagons"/>
    <dgm:cxn modelId="{4DEC5E67-F396-454A-B857-D946F7B3FF35}" type="presParOf" srcId="{812CB39C-2202-4A9A-A2C5-153D4783DDF6}" destId="{075F3F9B-F536-4803-B224-F38506BE0B9D}" srcOrd="6" destOrd="0" presId="urn:microsoft.com/office/officeart/2008/layout/AlternatingHexagons"/>
    <dgm:cxn modelId="{F4B7021E-2578-4FD1-AE02-C397A7A22799}" type="presParOf" srcId="{075F3F9B-F536-4803-B224-F38506BE0B9D}" destId="{56414ABC-5EF3-4984-BB65-E6E2716D2D83}" srcOrd="0" destOrd="0" presId="urn:microsoft.com/office/officeart/2008/layout/AlternatingHexagons"/>
    <dgm:cxn modelId="{9C8F333B-E4E4-4A75-B5D9-11BAF6E98268}" type="presParOf" srcId="{075F3F9B-F536-4803-B224-F38506BE0B9D}" destId="{8E2D9133-A126-4B78-B98B-153131FE16ED}" srcOrd="1" destOrd="0" presId="urn:microsoft.com/office/officeart/2008/layout/AlternatingHexagons"/>
    <dgm:cxn modelId="{1BB36EDC-6CA5-4CDE-ABFE-DF42726562A3}" type="presParOf" srcId="{075F3F9B-F536-4803-B224-F38506BE0B9D}" destId="{B3D8CDEF-E7A4-4274-AE01-2C3F2F75DB9D}" srcOrd="2" destOrd="0" presId="urn:microsoft.com/office/officeart/2008/layout/AlternatingHexagons"/>
    <dgm:cxn modelId="{F316C0E1-66E2-45C1-8725-F24D9FE5A486}" type="presParOf" srcId="{075F3F9B-F536-4803-B224-F38506BE0B9D}" destId="{9DE83799-B96D-4E5C-9C0D-EF0069A09E78}" srcOrd="3" destOrd="0" presId="urn:microsoft.com/office/officeart/2008/layout/AlternatingHexagons"/>
    <dgm:cxn modelId="{3DB24462-324A-4710-B6B7-68A92872E5C4}" type="presParOf" srcId="{075F3F9B-F536-4803-B224-F38506BE0B9D}" destId="{66AE81B5-5EB7-4E80-8606-F37389432D78}" srcOrd="4" destOrd="0" presId="urn:microsoft.com/office/officeart/2008/layout/AlternatingHexagons"/>
    <dgm:cxn modelId="{08C7C013-FB2A-4556-A594-265A66BE2C39}" type="presParOf" srcId="{812CB39C-2202-4A9A-A2C5-153D4783DDF6}" destId="{349D21A7-4074-4019-928C-6F567AF4F656}" srcOrd="7" destOrd="0" presId="urn:microsoft.com/office/officeart/2008/layout/AlternatingHexagons"/>
    <dgm:cxn modelId="{18DE919F-1ACC-4D9D-AEF6-E24C96E2877F}" type="presParOf" srcId="{812CB39C-2202-4A9A-A2C5-153D4783DDF6}" destId="{920DE1DC-80C9-448C-8133-A47A7C0BB84E}" srcOrd="8" destOrd="0" presId="urn:microsoft.com/office/officeart/2008/layout/AlternatingHexagons"/>
    <dgm:cxn modelId="{B34FECD7-8FDB-4375-972B-2B253790B255}" type="presParOf" srcId="{920DE1DC-80C9-448C-8133-A47A7C0BB84E}" destId="{0EFD54EE-C4CD-41DF-AB93-A1AA68BBA159}" srcOrd="0" destOrd="0" presId="urn:microsoft.com/office/officeart/2008/layout/AlternatingHexagons"/>
    <dgm:cxn modelId="{A83824EA-7E9F-4E84-9459-3D3F14555DC1}" type="presParOf" srcId="{920DE1DC-80C9-448C-8133-A47A7C0BB84E}" destId="{1B5F8A23-CFEB-4F29-8436-CAB26B1F8175}" srcOrd="1" destOrd="0" presId="urn:microsoft.com/office/officeart/2008/layout/AlternatingHexagons"/>
    <dgm:cxn modelId="{83144A1D-3277-41D7-9CD4-0A097132782C}" type="presParOf" srcId="{920DE1DC-80C9-448C-8133-A47A7C0BB84E}" destId="{CC86B226-611B-4CE8-B378-54E83E598049}" srcOrd="2" destOrd="0" presId="urn:microsoft.com/office/officeart/2008/layout/AlternatingHexagons"/>
    <dgm:cxn modelId="{AC68FB64-014C-4014-9E6B-BB468E4827B6}" type="presParOf" srcId="{920DE1DC-80C9-448C-8133-A47A7C0BB84E}" destId="{F186AEAC-6891-4204-936F-89E6D402FE7D}" srcOrd="3" destOrd="0" presId="urn:microsoft.com/office/officeart/2008/layout/AlternatingHexagons"/>
    <dgm:cxn modelId="{93F203E2-1CA5-4FCC-8424-75607675ABCD}" type="presParOf" srcId="{920DE1DC-80C9-448C-8133-A47A7C0BB84E}" destId="{AE4E48DD-2621-4A14-BE8D-6719832846F9}" srcOrd="4" destOrd="0" presId="urn:microsoft.com/office/officeart/2008/layout/AlternatingHexagons"/>
    <dgm:cxn modelId="{23F19311-3F69-4E3D-9EB9-E40956CA4550}" type="presParOf" srcId="{812CB39C-2202-4A9A-A2C5-153D4783DDF6}" destId="{2ACD8360-2E04-41A0-A947-EE56C4A10545}" srcOrd="9" destOrd="0" presId="urn:microsoft.com/office/officeart/2008/layout/AlternatingHexagons"/>
    <dgm:cxn modelId="{4DA3B0F3-5EFE-43DD-84A5-50E0042B955F}" type="presParOf" srcId="{812CB39C-2202-4A9A-A2C5-153D4783DDF6}" destId="{0826A66C-CEBC-48F4-8731-4C18BF0E1B5D}" srcOrd="10" destOrd="0" presId="urn:microsoft.com/office/officeart/2008/layout/AlternatingHexagons"/>
    <dgm:cxn modelId="{20F4D473-4F74-44E7-9CB6-8941B11B644F}" type="presParOf" srcId="{0826A66C-CEBC-48F4-8731-4C18BF0E1B5D}" destId="{B8183391-9AAE-47D8-8666-4EF490F7B124}" srcOrd="0" destOrd="0" presId="urn:microsoft.com/office/officeart/2008/layout/AlternatingHexagons"/>
    <dgm:cxn modelId="{38DC54BA-1043-4CAA-B213-0299EB1ABB9E}" type="presParOf" srcId="{0826A66C-CEBC-48F4-8731-4C18BF0E1B5D}" destId="{5866B230-E2AE-49C5-A052-4C1AD35322AA}" srcOrd="1" destOrd="0" presId="urn:microsoft.com/office/officeart/2008/layout/AlternatingHexagons"/>
    <dgm:cxn modelId="{0F3A771A-C306-4DF4-955E-A921D8B4C98C}" type="presParOf" srcId="{0826A66C-CEBC-48F4-8731-4C18BF0E1B5D}" destId="{0AAC98ED-181E-4ED9-A3E1-D3A6437E6957}" srcOrd="2" destOrd="0" presId="urn:microsoft.com/office/officeart/2008/layout/AlternatingHexagons"/>
    <dgm:cxn modelId="{CD2021C5-2AE8-4C71-94A5-351E9B66D8EE}" type="presParOf" srcId="{0826A66C-CEBC-48F4-8731-4C18BF0E1B5D}" destId="{1729300F-55DF-4A00-A927-25636A0D9B74}" srcOrd="3" destOrd="0" presId="urn:microsoft.com/office/officeart/2008/layout/AlternatingHexagons"/>
    <dgm:cxn modelId="{6D97EF28-E4DB-4827-874B-E3FF18CBE1C0}" type="presParOf" srcId="{0826A66C-CEBC-48F4-8731-4C18BF0E1B5D}" destId="{046E8E16-3DDE-438B-9F06-2E4E8C220AE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68E3F-F45A-4CAA-B040-CF3CE55E7E08}" type="doc">
      <dgm:prSet loTypeId="urn:microsoft.com/office/officeart/2005/8/layout/hProcess7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EF471FC9-FA58-414A-9D0B-C336AA874D5A}">
      <dgm:prSet phldrT="[Text]"/>
      <dgm:spPr/>
      <dgm:t>
        <a:bodyPr/>
        <a:lstStyle/>
        <a:p>
          <a:pPr algn="ctr"/>
          <a:r>
            <a:rPr lang="cs-CZ" dirty="0"/>
            <a:t>21. – 25. října 2019</a:t>
          </a:r>
        </a:p>
      </dgm:t>
    </dgm:pt>
    <dgm:pt modelId="{1FEC00A8-541C-403D-A4A4-263E4D3FD976}" type="parTrans" cxnId="{3DD16C46-9BE0-4CE2-9325-7943E4397EAE}">
      <dgm:prSet/>
      <dgm:spPr/>
      <dgm:t>
        <a:bodyPr/>
        <a:lstStyle/>
        <a:p>
          <a:endParaRPr lang="cs-CZ"/>
        </a:p>
      </dgm:t>
    </dgm:pt>
    <dgm:pt modelId="{1DBCD4ED-292D-4638-8BBF-314EF2E24B5A}" type="sibTrans" cxnId="{3DD16C46-9BE0-4CE2-9325-7943E4397EAE}">
      <dgm:prSet/>
      <dgm:spPr/>
      <dgm:t>
        <a:bodyPr/>
        <a:lstStyle/>
        <a:p>
          <a:endParaRPr lang="cs-CZ"/>
        </a:p>
      </dgm:t>
    </dgm:pt>
    <dgm:pt modelId="{66EB8AAA-A490-40AD-9236-6A6372819815}">
      <dgm:prSet phldrT="[Text]" custT="1"/>
      <dgm:spPr/>
      <dgm:t>
        <a:bodyPr/>
        <a:lstStyle/>
        <a:p>
          <a:pPr algn="ctr"/>
          <a:r>
            <a:rPr lang="cs-CZ" sz="3200" noProof="0" dirty="0"/>
            <a:t>Testování s účastníky trhu</a:t>
          </a:r>
          <a:endParaRPr lang="en-US" sz="3200" noProof="0" dirty="0"/>
        </a:p>
      </dgm:t>
    </dgm:pt>
    <dgm:pt modelId="{A451BC19-4AD3-4999-B0C1-0F6CFF1D97FD}" type="sibTrans" cxnId="{3B41EDA5-1675-4497-97F8-629F5D88D403}">
      <dgm:prSet/>
      <dgm:spPr/>
      <dgm:t>
        <a:bodyPr/>
        <a:lstStyle/>
        <a:p>
          <a:endParaRPr lang="cs-CZ"/>
        </a:p>
      </dgm:t>
    </dgm:pt>
    <dgm:pt modelId="{11D9B823-AAA8-4795-AF4F-C7BEB2FDD59A}" type="parTrans" cxnId="{3B41EDA5-1675-4497-97F8-629F5D88D403}">
      <dgm:prSet/>
      <dgm:spPr/>
      <dgm:t>
        <a:bodyPr/>
        <a:lstStyle/>
        <a:p>
          <a:endParaRPr lang="cs-CZ"/>
        </a:p>
      </dgm:t>
    </dgm:pt>
    <dgm:pt modelId="{4273C758-24B6-4049-86B5-101C1AAD95D8}">
      <dgm:prSet phldrT="[Text]"/>
      <dgm:spPr/>
      <dgm:t>
        <a:bodyPr/>
        <a:lstStyle/>
        <a:p>
          <a:pPr algn="ctr"/>
          <a:r>
            <a:rPr lang="cs-CZ" dirty="0"/>
            <a:t> </a:t>
          </a:r>
          <a:r>
            <a:rPr lang="cs-CZ" noProof="0" dirty="0"/>
            <a:t>19. listopadu 2019</a:t>
          </a:r>
          <a:endParaRPr lang="en-US" noProof="0" dirty="0"/>
        </a:p>
      </dgm:t>
    </dgm:pt>
    <dgm:pt modelId="{ED3BF8EC-6C34-4CCF-873F-001909A77979}" type="parTrans" cxnId="{E3C56B68-9534-42A0-99ED-8BDFBADC266C}">
      <dgm:prSet/>
      <dgm:spPr/>
      <dgm:t>
        <a:bodyPr/>
        <a:lstStyle/>
        <a:p>
          <a:endParaRPr lang="cs-CZ"/>
        </a:p>
      </dgm:t>
    </dgm:pt>
    <dgm:pt modelId="{8AD71BA0-86B3-4943-8F79-B845C91387A3}" type="sibTrans" cxnId="{E3C56B68-9534-42A0-99ED-8BDFBADC266C}">
      <dgm:prSet/>
      <dgm:spPr/>
      <dgm:t>
        <a:bodyPr/>
        <a:lstStyle/>
        <a:p>
          <a:endParaRPr lang="cs-CZ"/>
        </a:p>
      </dgm:t>
    </dgm:pt>
    <dgm:pt modelId="{EEBB53A1-3E0C-4E44-B35C-5C65A45A1531}">
      <dgm:prSet phldrT="[Text]" custT="1"/>
      <dgm:spPr/>
      <dgm:t>
        <a:bodyPr/>
        <a:lstStyle/>
        <a:p>
          <a:pPr algn="ctr"/>
          <a:r>
            <a:rPr lang="cs-CZ" sz="3200" noProof="0" dirty="0"/>
            <a:t>Spuštění SIDC VDT </a:t>
          </a:r>
          <a:endParaRPr lang="en-US" sz="3200" noProof="0" dirty="0"/>
        </a:p>
      </dgm:t>
    </dgm:pt>
    <dgm:pt modelId="{8BEE7F2A-AF2E-4B67-96FF-584C23C36E0B}" type="parTrans" cxnId="{3B398E70-BC11-4A8B-A550-1946F441202D}">
      <dgm:prSet/>
      <dgm:spPr/>
      <dgm:t>
        <a:bodyPr/>
        <a:lstStyle/>
        <a:p>
          <a:endParaRPr lang="cs-CZ"/>
        </a:p>
      </dgm:t>
    </dgm:pt>
    <dgm:pt modelId="{56C92B94-2DA7-4260-BDA7-E85927A7A8BD}" type="sibTrans" cxnId="{3B398E70-BC11-4A8B-A550-1946F441202D}">
      <dgm:prSet/>
      <dgm:spPr/>
      <dgm:t>
        <a:bodyPr/>
        <a:lstStyle/>
        <a:p>
          <a:endParaRPr lang="cs-CZ"/>
        </a:p>
      </dgm:t>
    </dgm:pt>
    <dgm:pt modelId="{0C1FC862-CE81-416B-AC97-14BD2D987C61}" type="pres">
      <dgm:prSet presAssocID="{22B68E3F-F45A-4CAA-B040-CF3CE55E7E08}" presName="Name0" presStyleCnt="0">
        <dgm:presLayoutVars>
          <dgm:dir/>
          <dgm:animLvl val="lvl"/>
          <dgm:resizeHandles val="exact"/>
        </dgm:presLayoutVars>
      </dgm:prSet>
      <dgm:spPr/>
    </dgm:pt>
    <dgm:pt modelId="{5184ACB3-1F3F-471B-BD2F-8841E6FDC056}" type="pres">
      <dgm:prSet presAssocID="{EF471FC9-FA58-414A-9D0B-C336AA874D5A}" presName="compositeNode" presStyleCnt="0">
        <dgm:presLayoutVars>
          <dgm:bulletEnabled val="1"/>
        </dgm:presLayoutVars>
      </dgm:prSet>
      <dgm:spPr/>
    </dgm:pt>
    <dgm:pt modelId="{CB6BE038-DA4D-4922-B85C-663ABD0186CC}" type="pres">
      <dgm:prSet presAssocID="{EF471FC9-FA58-414A-9D0B-C336AA874D5A}" presName="bgRect" presStyleLbl="node1" presStyleIdx="0" presStyleCnt="2" custLinFactNeighborX="1284" custLinFactNeighborY="-451"/>
      <dgm:spPr/>
    </dgm:pt>
    <dgm:pt modelId="{6B6744C8-2BA3-4403-9733-01A6DB23CB8D}" type="pres">
      <dgm:prSet presAssocID="{EF471FC9-FA58-414A-9D0B-C336AA874D5A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D7BB24B7-3837-4F42-B405-E341EA1028EB}" type="pres">
      <dgm:prSet presAssocID="{EF471FC9-FA58-414A-9D0B-C336AA874D5A}" presName="childNode" presStyleLbl="node1" presStyleIdx="0" presStyleCnt="2">
        <dgm:presLayoutVars>
          <dgm:bulletEnabled val="1"/>
        </dgm:presLayoutVars>
      </dgm:prSet>
      <dgm:spPr/>
    </dgm:pt>
    <dgm:pt modelId="{229FB07D-793F-428F-9CA3-4B0F8F51FEA5}" type="pres">
      <dgm:prSet presAssocID="{1DBCD4ED-292D-4638-8BBF-314EF2E24B5A}" presName="hSp" presStyleCnt="0"/>
      <dgm:spPr/>
    </dgm:pt>
    <dgm:pt modelId="{AB452741-8527-4210-B0D7-147081CE981F}" type="pres">
      <dgm:prSet presAssocID="{1DBCD4ED-292D-4638-8BBF-314EF2E24B5A}" presName="vProcSp" presStyleCnt="0"/>
      <dgm:spPr/>
    </dgm:pt>
    <dgm:pt modelId="{FD515EAA-EB62-4765-AA74-539ABA16924C}" type="pres">
      <dgm:prSet presAssocID="{1DBCD4ED-292D-4638-8BBF-314EF2E24B5A}" presName="vSp1" presStyleCnt="0"/>
      <dgm:spPr/>
    </dgm:pt>
    <dgm:pt modelId="{F0C39361-B020-462D-A7D1-AB012136FC14}" type="pres">
      <dgm:prSet presAssocID="{1DBCD4ED-292D-4638-8BBF-314EF2E24B5A}" presName="simulatedConn" presStyleLbl="solidFgAcc1" presStyleIdx="0" presStyleCnt="1" custScaleX="57703"/>
      <dgm:spPr/>
    </dgm:pt>
    <dgm:pt modelId="{BAF376FB-ADB5-4AEF-80FA-8418C0A5F4ED}" type="pres">
      <dgm:prSet presAssocID="{1DBCD4ED-292D-4638-8BBF-314EF2E24B5A}" presName="vSp2" presStyleCnt="0"/>
      <dgm:spPr/>
    </dgm:pt>
    <dgm:pt modelId="{F49E6D8F-F9AC-4D80-93C7-A832AB878C53}" type="pres">
      <dgm:prSet presAssocID="{1DBCD4ED-292D-4638-8BBF-314EF2E24B5A}" presName="sibTrans" presStyleCnt="0"/>
      <dgm:spPr/>
    </dgm:pt>
    <dgm:pt modelId="{21D8718D-96C5-4067-9819-A38CE0CC011D}" type="pres">
      <dgm:prSet presAssocID="{4273C758-24B6-4049-86B5-101C1AAD95D8}" presName="compositeNode" presStyleCnt="0">
        <dgm:presLayoutVars>
          <dgm:bulletEnabled val="1"/>
        </dgm:presLayoutVars>
      </dgm:prSet>
      <dgm:spPr/>
    </dgm:pt>
    <dgm:pt modelId="{900F421B-84F7-4EE7-B65C-27994AD0E826}" type="pres">
      <dgm:prSet presAssocID="{4273C758-24B6-4049-86B5-101C1AAD95D8}" presName="bgRect" presStyleLbl="node1" presStyleIdx="1" presStyleCnt="2" custLinFactNeighborX="-495" custLinFactNeighborY="4142"/>
      <dgm:spPr/>
    </dgm:pt>
    <dgm:pt modelId="{1AFDAF28-8075-4090-BD27-7BAE06370820}" type="pres">
      <dgm:prSet presAssocID="{4273C758-24B6-4049-86B5-101C1AAD95D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24B8C6F-FBBB-4536-AC62-41F6CE7158E1}" type="pres">
      <dgm:prSet presAssocID="{4273C758-24B6-4049-86B5-101C1AAD95D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9AA5640-3D82-441D-8037-9D10E2F7F71B}" type="presOf" srcId="{EEBB53A1-3E0C-4E44-B35C-5C65A45A1531}" destId="{024B8C6F-FBBB-4536-AC62-41F6CE7158E1}" srcOrd="0" destOrd="0" presId="urn:microsoft.com/office/officeart/2005/8/layout/hProcess7"/>
    <dgm:cxn modelId="{3DD16C46-9BE0-4CE2-9325-7943E4397EAE}" srcId="{22B68E3F-F45A-4CAA-B040-CF3CE55E7E08}" destId="{EF471FC9-FA58-414A-9D0B-C336AA874D5A}" srcOrd="0" destOrd="0" parTransId="{1FEC00A8-541C-403D-A4A4-263E4D3FD976}" sibTransId="{1DBCD4ED-292D-4638-8BBF-314EF2E24B5A}"/>
    <dgm:cxn modelId="{E3C56B68-9534-42A0-99ED-8BDFBADC266C}" srcId="{22B68E3F-F45A-4CAA-B040-CF3CE55E7E08}" destId="{4273C758-24B6-4049-86B5-101C1AAD95D8}" srcOrd="1" destOrd="0" parTransId="{ED3BF8EC-6C34-4CCF-873F-001909A77979}" sibTransId="{8AD71BA0-86B3-4943-8F79-B845C91387A3}"/>
    <dgm:cxn modelId="{5372D34B-0EC5-4A92-BF57-C03764B80C5A}" type="presOf" srcId="{EF471FC9-FA58-414A-9D0B-C336AA874D5A}" destId="{6B6744C8-2BA3-4403-9733-01A6DB23CB8D}" srcOrd="1" destOrd="0" presId="urn:microsoft.com/office/officeart/2005/8/layout/hProcess7"/>
    <dgm:cxn modelId="{3B398E70-BC11-4A8B-A550-1946F441202D}" srcId="{4273C758-24B6-4049-86B5-101C1AAD95D8}" destId="{EEBB53A1-3E0C-4E44-B35C-5C65A45A1531}" srcOrd="0" destOrd="0" parTransId="{8BEE7F2A-AF2E-4B67-96FF-584C23C36E0B}" sibTransId="{56C92B94-2DA7-4260-BDA7-E85927A7A8BD}"/>
    <dgm:cxn modelId="{C6AD318C-5EB5-42CA-8622-5C2686240E67}" type="presOf" srcId="{66EB8AAA-A490-40AD-9236-6A6372819815}" destId="{D7BB24B7-3837-4F42-B405-E341EA1028EB}" srcOrd="0" destOrd="0" presId="urn:microsoft.com/office/officeart/2005/8/layout/hProcess7"/>
    <dgm:cxn modelId="{3B41EDA5-1675-4497-97F8-629F5D88D403}" srcId="{EF471FC9-FA58-414A-9D0B-C336AA874D5A}" destId="{66EB8AAA-A490-40AD-9236-6A6372819815}" srcOrd="0" destOrd="0" parTransId="{11D9B823-AAA8-4795-AF4F-C7BEB2FDD59A}" sibTransId="{A451BC19-4AD3-4999-B0C1-0F6CFF1D97FD}"/>
    <dgm:cxn modelId="{C33452B3-D378-4A3F-8EB6-62CD40EA8E10}" type="presOf" srcId="{22B68E3F-F45A-4CAA-B040-CF3CE55E7E08}" destId="{0C1FC862-CE81-416B-AC97-14BD2D987C61}" srcOrd="0" destOrd="0" presId="urn:microsoft.com/office/officeart/2005/8/layout/hProcess7"/>
    <dgm:cxn modelId="{EC73C0C2-5371-44F6-A3DA-1E5A841F8D75}" type="presOf" srcId="{4273C758-24B6-4049-86B5-101C1AAD95D8}" destId="{900F421B-84F7-4EE7-B65C-27994AD0E826}" srcOrd="0" destOrd="0" presId="urn:microsoft.com/office/officeart/2005/8/layout/hProcess7"/>
    <dgm:cxn modelId="{FFAD19CA-D644-4A98-B628-B6E480F56CC9}" type="presOf" srcId="{EF471FC9-FA58-414A-9D0B-C336AA874D5A}" destId="{CB6BE038-DA4D-4922-B85C-663ABD0186CC}" srcOrd="0" destOrd="0" presId="urn:microsoft.com/office/officeart/2005/8/layout/hProcess7"/>
    <dgm:cxn modelId="{17F6B4F4-9AA0-4831-8255-E9FF507EAD97}" type="presOf" srcId="{4273C758-24B6-4049-86B5-101C1AAD95D8}" destId="{1AFDAF28-8075-4090-BD27-7BAE06370820}" srcOrd="1" destOrd="0" presId="urn:microsoft.com/office/officeart/2005/8/layout/hProcess7"/>
    <dgm:cxn modelId="{48ABB680-141E-43E2-86D4-3610DEB867D5}" type="presParOf" srcId="{0C1FC862-CE81-416B-AC97-14BD2D987C61}" destId="{5184ACB3-1F3F-471B-BD2F-8841E6FDC056}" srcOrd="0" destOrd="0" presId="urn:microsoft.com/office/officeart/2005/8/layout/hProcess7"/>
    <dgm:cxn modelId="{7AD3D6B0-2223-4E5C-BEE7-352AA1521DFF}" type="presParOf" srcId="{5184ACB3-1F3F-471B-BD2F-8841E6FDC056}" destId="{CB6BE038-DA4D-4922-B85C-663ABD0186CC}" srcOrd="0" destOrd="0" presId="urn:microsoft.com/office/officeart/2005/8/layout/hProcess7"/>
    <dgm:cxn modelId="{9CCD884F-0819-4150-8ECE-35B69136D619}" type="presParOf" srcId="{5184ACB3-1F3F-471B-BD2F-8841E6FDC056}" destId="{6B6744C8-2BA3-4403-9733-01A6DB23CB8D}" srcOrd="1" destOrd="0" presId="urn:microsoft.com/office/officeart/2005/8/layout/hProcess7"/>
    <dgm:cxn modelId="{73CA96D0-90B3-4E06-9829-511830081BC2}" type="presParOf" srcId="{5184ACB3-1F3F-471B-BD2F-8841E6FDC056}" destId="{D7BB24B7-3837-4F42-B405-E341EA1028EB}" srcOrd="2" destOrd="0" presId="urn:microsoft.com/office/officeart/2005/8/layout/hProcess7"/>
    <dgm:cxn modelId="{81D02576-9F50-40C6-9CCA-C506A9D5EB20}" type="presParOf" srcId="{0C1FC862-CE81-416B-AC97-14BD2D987C61}" destId="{229FB07D-793F-428F-9CA3-4B0F8F51FEA5}" srcOrd="1" destOrd="0" presId="urn:microsoft.com/office/officeart/2005/8/layout/hProcess7"/>
    <dgm:cxn modelId="{98CFD4D9-7FA8-4C9F-B767-905FCCD47137}" type="presParOf" srcId="{0C1FC862-CE81-416B-AC97-14BD2D987C61}" destId="{AB452741-8527-4210-B0D7-147081CE981F}" srcOrd="2" destOrd="0" presId="urn:microsoft.com/office/officeart/2005/8/layout/hProcess7"/>
    <dgm:cxn modelId="{AB34A01F-81EF-4174-B170-87AAC2E393CA}" type="presParOf" srcId="{AB452741-8527-4210-B0D7-147081CE981F}" destId="{FD515EAA-EB62-4765-AA74-539ABA16924C}" srcOrd="0" destOrd="0" presId="urn:microsoft.com/office/officeart/2005/8/layout/hProcess7"/>
    <dgm:cxn modelId="{4A107F2A-A9C0-4D37-84C4-7767EB53AD52}" type="presParOf" srcId="{AB452741-8527-4210-B0D7-147081CE981F}" destId="{F0C39361-B020-462D-A7D1-AB012136FC14}" srcOrd="1" destOrd="0" presId="urn:microsoft.com/office/officeart/2005/8/layout/hProcess7"/>
    <dgm:cxn modelId="{2C2E8445-A118-44AC-9D4B-E5B9B0D4F474}" type="presParOf" srcId="{AB452741-8527-4210-B0D7-147081CE981F}" destId="{BAF376FB-ADB5-4AEF-80FA-8418C0A5F4ED}" srcOrd="2" destOrd="0" presId="urn:microsoft.com/office/officeart/2005/8/layout/hProcess7"/>
    <dgm:cxn modelId="{8C5ED918-72BE-4FAA-B052-5DFA78A5D30E}" type="presParOf" srcId="{0C1FC862-CE81-416B-AC97-14BD2D987C61}" destId="{F49E6D8F-F9AC-4D80-93C7-A832AB878C53}" srcOrd="3" destOrd="0" presId="urn:microsoft.com/office/officeart/2005/8/layout/hProcess7"/>
    <dgm:cxn modelId="{4D2B48F2-D33D-4431-9110-037342408193}" type="presParOf" srcId="{0C1FC862-CE81-416B-AC97-14BD2D987C61}" destId="{21D8718D-96C5-4067-9819-A38CE0CC011D}" srcOrd="4" destOrd="0" presId="urn:microsoft.com/office/officeart/2005/8/layout/hProcess7"/>
    <dgm:cxn modelId="{EA15442D-8F6E-4B32-9045-84C52C86D719}" type="presParOf" srcId="{21D8718D-96C5-4067-9819-A38CE0CC011D}" destId="{900F421B-84F7-4EE7-B65C-27994AD0E826}" srcOrd="0" destOrd="0" presId="urn:microsoft.com/office/officeart/2005/8/layout/hProcess7"/>
    <dgm:cxn modelId="{6DBB0B73-95A6-47A9-8758-13AB6616E905}" type="presParOf" srcId="{21D8718D-96C5-4067-9819-A38CE0CC011D}" destId="{1AFDAF28-8075-4090-BD27-7BAE06370820}" srcOrd="1" destOrd="0" presId="urn:microsoft.com/office/officeart/2005/8/layout/hProcess7"/>
    <dgm:cxn modelId="{AC97F6A0-9767-488F-BE73-09B569F244A1}" type="presParOf" srcId="{21D8718D-96C5-4067-9819-A38CE0CC011D}" destId="{024B8C6F-FBBB-4536-AC62-41F6CE7158E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78C5E-9421-4F81-A49A-B1C1E4FE3E31}">
      <dsp:nvSpPr>
        <dsp:cNvPr id="0" name=""/>
        <dsp:cNvSpPr/>
      </dsp:nvSpPr>
      <dsp:spPr>
        <a:xfrm rot="5400000">
          <a:off x="3073213" y="76761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Obchodní produkty</a:t>
          </a:r>
        </a:p>
      </dsp:txBody>
      <dsp:txXfrm rot="-5400000">
        <a:off x="3297832" y="178483"/>
        <a:ext cx="670640" cy="770850"/>
      </dsp:txXfrm>
    </dsp:sp>
    <dsp:sp modelId="{286A87DD-118E-4434-98FD-B9EC7C48FB70}">
      <dsp:nvSpPr>
        <dsp:cNvPr id="0" name=""/>
        <dsp:cNvSpPr/>
      </dsp:nvSpPr>
      <dsp:spPr>
        <a:xfrm>
          <a:off x="4149864" y="227945"/>
          <a:ext cx="1249784" cy="67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E9011-4AC8-4081-B0FC-6E5139E94CFE}">
      <dsp:nvSpPr>
        <dsp:cNvPr id="0" name=""/>
        <dsp:cNvSpPr/>
      </dsp:nvSpPr>
      <dsp:spPr>
        <a:xfrm rot="5400000">
          <a:off x="2020976" y="76761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4622"/>
            <a:lumOff val="7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dirty="0"/>
        </a:p>
      </dsp:txBody>
      <dsp:txXfrm rot="-5400000">
        <a:off x="2245595" y="178483"/>
        <a:ext cx="670640" cy="770850"/>
      </dsp:txXfrm>
    </dsp:sp>
    <dsp:sp modelId="{C03570E1-1D27-491F-BB29-E92C2E2E9A2B}">
      <dsp:nvSpPr>
        <dsp:cNvPr id="0" name=""/>
        <dsp:cNvSpPr/>
      </dsp:nvSpPr>
      <dsp:spPr>
        <a:xfrm rot="5400000">
          <a:off x="2545079" y="1027314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9244"/>
            <a:lumOff val="15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Správa kontraktů</a:t>
          </a:r>
        </a:p>
      </dsp:txBody>
      <dsp:txXfrm rot="-5400000">
        <a:off x="2769698" y="1129036"/>
        <a:ext cx="670640" cy="770850"/>
      </dsp:txXfrm>
    </dsp:sp>
    <dsp:sp modelId="{8AB90002-B1DD-4994-8A77-D35D7A6F55C1}">
      <dsp:nvSpPr>
        <dsp:cNvPr id="0" name=""/>
        <dsp:cNvSpPr/>
      </dsp:nvSpPr>
      <dsp:spPr>
        <a:xfrm>
          <a:off x="1368087" y="1178498"/>
          <a:ext cx="1209468" cy="67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B9C30-6019-45B8-B858-78A5EECA5A80}">
      <dsp:nvSpPr>
        <dsp:cNvPr id="0" name=""/>
        <dsp:cNvSpPr/>
      </dsp:nvSpPr>
      <dsp:spPr>
        <a:xfrm rot="5400000">
          <a:off x="3597316" y="1027314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3867"/>
            <a:lumOff val="231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3821935" y="1129036"/>
        <a:ext cx="670640" cy="770850"/>
      </dsp:txXfrm>
    </dsp:sp>
    <dsp:sp modelId="{3B2F9BDE-03EC-45B6-81CB-690FACCC6C2C}">
      <dsp:nvSpPr>
        <dsp:cNvPr id="0" name=""/>
        <dsp:cNvSpPr/>
      </dsp:nvSpPr>
      <dsp:spPr>
        <a:xfrm rot="5400000">
          <a:off x="3073213" y="1977867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8489"/>
            <a:lumOff val="30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Správa nabídek </a:t>
          </a:r>
        </a:p>
      </dsp:txBody>
      <dsp:txXfrm rot="-5400000">
        <a:off x="3297832" y="2079589"/>
        <a:ext cx="670640" cy="770850"/>
      </dsp:txXfrm>
    </dsp:sp>
    <dsp:sp modelId="{AE5004C5-19AB-4360-9CB1-1B7D89DE0D54}">
      <dsp:nvSpPr>
        <dsp:cNvPr id="0" name=""/>
        <dsp:cNvSpPr/>
      </dsp:nvSpPr>
      <dsp:spPr>
        <a:xfrm>
          <a:off x="4149864" y="2129050"/>
          <a:ext cx="1249784" cy="67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DE21D-F0DA-4741-AC52-66F2A8AE9815}">
      <dsp:nvSpPr>
        <dsp:cNvPr id="0" name=""/>
        <dsp:cNvSpPr/>
      </dsp:nvSpPr>
      <dsp:spPr>
        <a:xfrm rot="5400000">
          <a:off x="2020976" y="1977867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3111"/>
            <a:lumOff val="386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2245595" y="2079589"/>
        <a:ext cx="670640" cy="770850"/>
      </dsp:txXfrm>
    </dsp:sp>
    <dsp:sp modelId="{56414ABC-5EF3-4984-BB65-E6E2716D2D83}">
      <dsp:nvSpPr>
        <dsp:cNvPr id="0" name=""/>
        <dsp:cNvSpPr/>
      </dsp:nvSpPr>
      <dsp:spPr>
        <a:xfrm rot="5400000">
          <a:off x="2545079" y="2928419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7733"/>
            <a:lumOff val="46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Sestavy</a:t>
          </a:r>
        </a:p>
      </dsp:txBody>
      <dsp:txXfrm rot="-5400000">
        <a:off x="2769698" y="3030141"/>
        <a:ext cx="670640" cy="770850"/>
      </dsp:txXfrm>
    </dsp:sp>
    <dsp:sp modelId="{8E2D9133-A126-4B78-B98B-153131FE16ED}">
      <dsp:nvSpPr>
        <dsp:cNvPr id="0" name=""/>
        <dsp:cNvSpPr/>
      </dsp:nvSpPr>
      <dsp:spPr>
        <a:xfrm>
          <a:off x="1368087" y="3079603"/>
          <a:ext cx="1209468" cy="67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E81B5-5EB7-4E80-8606-F37389432D78}">
      <dsp:nvSpPr>
        <dsp:cNvPr id="0" name=""/>
        <dsp:cNvSpPr/>
      </dsp:nvSpPr>
      <dsp:spPr>
        <a:xfrm rot="5400000">
          <a:off x="3598602" y="2924948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3111"/>
            <a:lumOff val="386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dirty="0"/>
        </a:p>
      </dsp:txBody>
      <dsp:txXfrm rot="-5400000">
        <a:off x="3823221" y="3026670"/>
        <a:ext cx="670640" cy="770850"/>
      </dsp:txXfrm>
    </dsp:sp>
    <dsp:sp modelId="{0EFD54EE-C4CD-41DF-AB93-A1AA68BBA159}">
      <dsp:nvSpPr>
        <dsp:cNvPr id="0" name=""/>
        <dsp:cNvSpPr/>
      </dsp:nvSpPr>
      <dsp:spPr>
        <a:xfrm rot="5400000">
          <a:off x="4127438" y="1981876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8489"/>
            <a:lumOff val="30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Párování nabídek</a:t>
          </a:r>
        </a:p>
      </dsp:txBody>
      <dsp:txXfrm rot="-5400000">
        <a:off x="4352057" y="2083598"/>
        <a:ext cx="670640" cy="770850"/>
      </dsp:txXfrm>
    </dsp:sp>
    <dsp:sp modelId="{1B5F8A23-CFEB-4F29-8436-CAB26B1F8175}">
      <dsp:nvSpPr>
        <dsp:cNvPr id="0" name=""/>
        <dsp:cNvSpPr/>
      </dsp:nvSpPr>
      <dsp:spPr>
        <a:xfrm>
          <a:off x="4149864" y="4030155"/>
          <a:ext cx="1249784" cy="67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E48DD-2621-4A14-BE8D-6719832846F9}">
      <dsp:nvSpPr>
        <dsp:cNvPr id="0" name=""/>
        <dsp:cNvSpPr/>
      </dsp:nvSpPr>
      <dsp:spPr>
        <a:xfrm rot="5400000">
          <a:off x="4640531" y="2924948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3867"/>
            <a:lumOff val="231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Košík</a:t>
          </a:r>
        </a:p>
      </dsp:txBody>
      <dsp:txXfrm rot="-5400000">
        <a:off x="4865150" y="3026670"/>
        <a:ext cx="670640" cy="770850"/>
      </dsp:txXfrm>
    </dsp:sp>
    <dsp:sp modelId="{B8183391-9AAE-47D8-8666-4EF490F7B124}">
      <dsp:nvSpPr>
        <dsp:cNvPr id="0" name=""/>
        <dsp:cNvSpPr/>
      </dsp:nvSpPr>
      <dsp:spPr>
        <a:xfrm rot="5400000">
          <a:off x="4662658" y="1027168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9244"/>
            <a:lumOff val="15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Finanční zajištění</a:t>
          </a:r>
        </a:p>
      </dsp:txBody>
      <dsp:txXfrm rot="-5400000">
        <a:off x="4887277" y="1128890"/>
        <a:ext cx="670640" cy="770850"/>
      </dsp:txXfrm>
    </dsp:sp>
    <dsp:sp modelId="{5866B230-E2AE-49C5-A052-4C1AD35322AA}">
      <dsp:nvSpPr>
        <dsp:cNvPr id="0" name=""/>
        <dsp:cNvSpPr/>
      </dsp:nvSpPr>
      <dsp:spPr>
        <a:xfrm>
          <a:off x="1368087" y="4980708"/>
          <a:ext cx="1209468" cy="67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E8E16-3DDE-438B-9F06-2E4E8C220AEE}">
      <dsp:nvSpPr>
        <dsp:cNvPr id="0" name=""/>
        <dsp:cNvSpPr/>
      </dsp:nvSpPr>
      <dsp:spPr>
        <a:xfrm rot="5400000">
          <a:off x="4127430" y="72792"/>
          <a:ext cx="1119878" cy="9742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4622"/>
            <a:lumOff val="7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4352049" y="174514"/>
        <a:ext cx="670640" cy="770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BE038-DA4D-4922-B85C-663ABD0186CC}">
      <dsp:nvSpPr>
        <dsp:cNvPr id="0" name=""/>
        <dsp:cNvSpPr/>
      </dsp:nvSpPr>
      <dsp:spPr>
        <a:xfrm>
          <a:off x="53211" y="0"/>
          <a:ext cx="4021232" cy="1455266"/>
        </a:xfrm>
        <a:prstGeom prst="roundRect">
          <a:avLst>
            <a:gd name="adj" fmla="val 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21. – 25. října 2019</a:t>
          </a:r>
        </a:p>
      </dsp:txBody>
      <dsp:txXfrm rot="16200000">
        <a:off x="-141324" y="194535"/>
        <a:ext cx="1193318" cy="804246"/>
      </dsp:txXfrm>
    </dsp:sp>
    <dsp:sp modelId="{D7BB24B7-3837-4F42-B405-E341EA1028EB}">
      <dsp:nvSpPr>
        <dsp:cNvPr id="0" name=""/>
        <dsp:cNvSpPr/>
      </dsp:nvSpPr>
      <dsp:spPr>
        <a:xfrm>
          <a:off x="857457" y="0"/>
          <a:ext cx="2995817" cy="14552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Testování s účastníky trhu</a:t>
          </a:r>
          <a:endParaRPr lang="en-US" sz="3200" kern="1200" noProof="0" dirty="0"/>
        </a:p>
      </dsp:txBody>
      <dsp:txXfrm>
        <a:off x="857457" y="0"/>
        <a:ext cx="2995817" cy="1455266"/>
      </dsp:txXfrm>
    </dsp:sp>
    <dsp:sp modelId="{900F421B-84F7-4EE7-B65C-27994AD0E826}">
      <dsp:nvSpPr>
        <dsp:cNvPr id="0" name=""/>
        <dsp:cNvSpPr/>
      </dsp:nvSpPr>
      <dsp:spPr>
        <a:xfrm>
          <a:off x="4143648" y="0"/>
          <a:ext cx="4021232" cy="1455266"/>
        </a:xfrm>
        <a:prstGeom prst="roundRect">
          <a:avLst>
            <a:gd name="adj" fmla="val 5000"/>
          </a:avLst>
        </a:prstGeom>
        <a:solidFill>
          <a:schemeClr val="accent6">
            <a:shade val="50000"/>
            <a:hueOff val="0"/>
            <a:satOff val="-27733"/>
            <a:lumOff val="46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 </a:t>
          </a:r>
          <a:r>
            <a:rPr lang="cs-CZ" sz="1800" kern="1200" noProof="0" dirty="0"/>
            <a:t>19. listopadu 2019</a:t>
          </a:r>
          <a:endParaRPr lang="en-US" sz="1800" kern="1200" noProof="0" dirty="0"/>
        </a:p>
      </dsp:txBody>
      <dsp:txXfrm rot="16200000">
        <a:off x="3949113" y="194535"/>
        <a:ext cx="1193318" cy="804246"/>
      </dsp:txXfrm>
    </dsp:sp>
    <dsp:sp modelId="{F0C39361-B020-462D-A7D1-AB012136FC14}">
      <dsp:nvSpPr>
        <dsp:cNvPr id="0" name=""/>
        <dsp:cNvSpPr/>
      </dsp:nvSpPr>
      <dsp:spPr>
        <a:xfrm rot="5400000">
          <a:off x="4076783" y="1072863"/>
          <a:ext cx="213752" cy="34805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B8C6F-FBBB-4536-AC62-41F6CE7158E1}">
      <dsp:nvSpPr>
        <dsp:cNvPr id="0" name=""/>
        <dsp:cNvSpPr/>
      </dsp:nvSpPr>
      <dsp:spPr>
        <a:xfrm>
          <a:off x="4947895" y="0"/>
          <a:ext cx="2995817" cy="14552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Spuštění SIDC VDT </a:t>
          </a:r>
          <a:endParaRPr lang="en-US" sz="3200" kern="1200" noProof="0" dirty="0"/>
        </a:p>
      </dsp:txBody>
      <dsp:txXfrm>
        <a:off x="4947895" y="0"/>
        <a:ext cx="2995817" cy="145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B1B09BAC-9B78-48CF-9582-08F95C80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6B94E1AC-E592-4B32-93C1-1E262083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F1A38423-C56E-4B8B-B403-8FEC7C13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C2239784-6802-490C-BA74-21C7F6A846D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44DD1CF-801F-4EE5-9CB7-CD991426AD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AAEB12F9-150C-4333-A176-BAF288F9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816662B-0291-467D-A520-D43F26B8B7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DDFCA10-B947-4DC7-BFE8-D144A985649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567AEAEF-5003-4881-8A46-3196173FE3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F20449-A860-464C-ACB8-76B3CB919C22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78BDA138-E4B4-4AF8-8A71-B108061EB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8A66D970-B6BC-4BC9-B6F5-5F5912D60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81CD900-A944-4A3D-A5FA-6331E523EF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63AE9-FDBC-438A-850A-81519264A18E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FFF07BD3-8286-4743-92D8-ED867F1A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5EAAFF-5919-4EAE-BDDA-355847DD124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4CE57FA-204A-482D-B6F7-66568C6F9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48409408-C338-4E8E-A620-0A0C1566C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8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FCF4870-32A0-4EE6-A7F3-1B5FA6DEF5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A2FB06-B799-468C-BEFD-6345179263B7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A15615EE-F56A-420F-B148-EFD335C1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CF2C7B-E978-473B-A1BD-4441795246B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EE07D66-A80C-40D3-A5AA-431307E31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4E03F031-BA56-48B4-AEE3-4261F418E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0D291EB-BA4E-4375-9B09-470BF13970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F77BA6-CB19-447A-A936-5B6DAA93F083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826E962-4927-4EE7-AF5D-21AB9E027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049D50-66F5-4922-B6C2-6D0D923FE6A9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D872AC8-D112-41BC-8661-8467A7B5C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01516880-8086-48D0-ACD8-6FCE0B000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92AB02F-FB9F-4090-960C-83B448A8EE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CD00B3-F0D1-4316-9F82-3A47175D4193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06A8979-9DCD-42ED-8B38-9F007EDD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B452E7-ADAF-470C-AAD7-1673899E3AA1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8F834BC-4040-4B1A-B0E1-8B6433481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AF3BDBF-7752-48A5-8E90-BF721BDE1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7A20E03-E6D9-4DEB-9743-98E86AF529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6CA4A8-BE69-45A3-8309-5BC647595453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1DEC3296-645C-40D0-BAE7-498E2084A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C25899-A3E2-4FF4-9933-F745D81073D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AAFF8B4-8E17-46AC-AD50-7CF1856D1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B5A5D964-DDCC-4EE2-8B55-30964EAB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408FE51-2EA5-46B4-89EC-5046A04008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2D4ACA-72C2-4FBB-B984-E3A51FA24F2A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B45E4230-079C-461E-96EF-8EF9A835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9109F3-B78E-4B28-8781-5E7F9F95ED30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C0DE1F8-0E46-45AE-9C62-973D2C57A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2564396-3CC5-45EB-A778-E22A89EF1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EE42997-231F-48C9-A8FB-6467B5328E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AD95B8-72A2-4BE4-B940-3F258D2DB85C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2B5E3D7-6EED-4C47-B254-2AD3DB74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E16359-555C-4B8A-8598-26FE2299DB1D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564262D-EE0E-47C9-9706-C9EC45A21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C130F191-CBFC-4C9E-AF88-240591923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8C928F3-7DA2-4D93-B35B-DFB4E28BC7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FF5287-D3CD-4000-8A2E-80EC7F7554F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8E7A8A55-ECC5-4177-B47A-0BE71C71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B5A6FB-CFE0-41F1-836E-3F8C6F5D090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2F2D025E-156F-457D-9228-0AB0A62D7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2DB48768-B1B6-41DF-A166-CFB6D6F85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768BC3D-F77D-4EE3-A379-565817CA45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39B6CB-8405-4040-A460-3E3571D32FB6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115DEA04-93A0-4970-AFF0-442C7D35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B614FB-E90E-4157-A95A-8DBC1C154EBE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D8D34B9-BE12-4553-A4E2-BD81EC5DB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16D32705-D21B-49F4-ABB9-4E33EF9A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313FF98-A45A-4231-A943-3D60C3267A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7B744-2A43-412D-A3DA-7C98D234A896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2733A285-1536-4F4F-8888-5423D79E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C992A8-4D75-4563-B887-7F421279B177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F48AE44A-D901-49A9-B7AC-C3C4C8CF1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19756D2E-6C9D-411C-ADE9-BFCBC0F40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089ADD7-E756-4ADE-B5EE-B6A37B218C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1AB025-78F5-4D53-89AF-AD7DCB9F377B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0ABA161B-9BBC-4D99-868D-EAA07E5A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5E5DF6-2906-4469-A577-A1BFE89B02A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6BEAA766-9D8B-402B-B03B-CCB639A3F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B17BC458-6794-4BCB-AE72-A1473853B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A203F66-F011-4407-B44C-B2CEB095F7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FC8211-A7D2-45A7-988F-3367B6A23012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F5696553-EE1D-4BF0-97EC-806450F2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15A903-E690-4819-A8EC-541F9445307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7CC364C-130A-4C04-AF64-3E7AAD88D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9E4E5BD7-5D38-4CDB-8D58-BBFC03B80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CC60B81-B4A8-4DB8-BAA3-5785AD1A67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60BC3F-8437-496A-AB29-79BDA442F1D4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E78F941C-327B-4DB2-B7C3-C51CDDA0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663F8C-A9C4-4645-B2F6-9A7F6364699F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0509209F-C860-42A1-AC18-269ABBDFD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F615A331-773E-4673-B8B7-6D749CCD3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BA38B89-28D0-48C6-823C-3498AE4D3D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FE6786-B3D5-4EBC-B787-83547A015C06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6418A339-2F7B-451E-9617-15128742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AABF1C-CB27-42B1-ADC1-C270275623C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28F58D35-1F3C-44D7-9824-EA52B8D11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EA0F3285-507A-45E5-B147-B78CD0142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4E31FBA-973E-4C80-A524-53AEE20455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2E6AE3-BD29-4D4D-A8DF-A26DEBF9AD4F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61396E31-62DA-4209-98DA-C421AEAC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655A7D-4C78-4CA9-B881-9B0E74DF0F5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5FED322-DD61-4672-A360-8BF9CCB01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A5D6F3EF-AC39-4113-BF91-CF3894E4B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A77DB62-F6EF-4232-B6B6-2A0DD35FA6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EE622E-A998-4DCE-84EA-AD9C15EECE0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33ED6838-433C-4935-BC8A-13D31B48D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22529B-1ADF-46DD-AFFC-A48C2434CE7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2C76AD01-F619-49D1-83DB-7341FB08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5BD88A9A-6E9B-487D-9B5A-BCBC626D9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CB38327-B6B9-48EE-BCD7-5436D88204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4C2690-93C4-4AF8-97B5-F3DEE51E574F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96D8C6E4-C1C3-4480-B719-CFC269CB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6E6B044-F534-464D-B546-A71A256445FD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3619CE97-E107-433D-A72B-3D141BAB0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99AB8CC2-2D2A-49A2-B76B-BA832E7F0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585A136-90EC-472B-BB46-62A6D3E9AE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47D0B2-F620-47FD-9AED-769FD2414872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AB9C8B88-7461-4A36-926E-9E62660F0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9745-A868-4380-82D3-E941728DC85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35428124-710D-4185-A2E3-ACAA05DFC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059C3F90-5A22-4E23-A10E-99281EB78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6C534C6-2C46-4FD0-B82E-376889927B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F67E5-1E43-4640-AEA0-CEEEF16DA6D7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3A57C193-B954-4BEB-BF85-125C4643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8CAB01-E817-46C7-B73D-86D54BFCCC0B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AF058D4-DE70-4538-8E44-9954DC407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F3617907-56E3-4BCB-BB1F-AFABCED0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3FFB598-AF8E-4F86-B1B6-B15E97F5FA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24B6BA-14B3-46ED-B4A3-DEFE89696D9E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AD1DAE9C-B0D9-42D5-BB96-A46EC445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AC53E55-61D0-4903-9164-1AE6116F6359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1A5C1DE-D1CF-4402-B056-D0AC89710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834FC322-A174-4F02-9CD2-FDE7BFCAB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20D5E33-6B29-4F1E-8EDB-5A0BD4A4D1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8DD518-851E-4062-B66C-A8D8A2A09BB4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B1095247-EC10-4793-8164-749C2FD1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FC01F5-E4CF-4D88-8C8B-635DF483156A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74A8F4B-4821-4578-A5D2-28687D8A7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7DC65B13-7ADD-4778-AF25-4FA9D64EE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4C0B0AF-B0DE-4E1F-B692-4D41810DAB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A2DBD6-8B78-4ECD-965D-1E06655FA2A5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8A4C03C2-77CD-450D-B70E-8182AC98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5D186E-8930-4983-A47B-857F4180E249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7A90659-B746-4A9E-A74A-3ACAECD5B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81347660-78E0-4103-A264-081DA99C5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A8870C3-9EB0-4B08-B656-CDCCCF066C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E151E5-1CBD-47E8-BCFB-D0351913394C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0ABA7AE3-74C5-43E7-833D-4B7169DF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31B1E0-119C-4721-B03C-9ECE86449E00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C3B55640-FCC2-4A03-AE25-8D25C4FFC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7A14FE22-8456-4027-987D-71B365707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CC8CBFB-57C1-43F8-925E-9D873D6D88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AC5ED4-2743-4DFC-A87F-76A2AB6D233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F209425B-2885-45A7-900F-2961E8E3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B34C49-20BB-4115-8BCE-801992BC1B20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D71750DD-E0B0-4528-B769-5CB1AF4D2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68A2AEC2-6074-4725-9E72-450550FEA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48C278C-D36D-406D-A942-35AD06EEB2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1544CB-F993-4FD8-83FE-29200A30D196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ACD2CBD0-002D-4223-85FE-4AACA7C0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63672D-0737-4CF5-AB3F-A97E972FD191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C7B0F995-AC6C-4632-A414-D7955D687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1B554758-2C46-4D3C-AF85-9872C672D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67FCF1E-406C-4891-BF81-2638805BA4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788038-2E9A-46F8-8C49-E03E4AC8203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80F1D179-35D5-4500-AD20-4CC6548B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96F418-CF0C-4341-8A1C-CA82199FAA1A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A10F7F25-4985-4A34-8E46-651CDDF50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8BBE7A4C-D45A-440C-B8F9-BB8EE2FE7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69AF89D-14DA-4C95-8BC7-C9603964A5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75D70D-2768-462D-BB23-390030E31AE4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77A96A9E-B157-4A69-9C86-594D14AE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E4E1CDA-2139-4465-83D5-EAA1B3CBD00B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2BC7B609-86DB-4ABE-AB71-00027DA62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199E9308-558C-4895-B3D5-8474F1DC6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97A584A-01AE-45AD-B347-696594CA58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DFB113-0B4C-4F15-AB49-87C2B3C870C5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03D0D087-9A2D-4A78-83ED-1AC362E1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99AD740-13E7-42D8-AF21-340FB28FE660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B4D86984-3976-4008-8B91-5BF5ADE91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8A2956D6-9B6C-4DF6-8FA1-23DCE6128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55D1F15-7796-4B7D-99C2-7CDB3C45BE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E9206C-2B2A-4A14-9C1A-20EE3766657A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708EE80A-D00F-4D1D-BE78-3151D88B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32E928-CDB2-43BD-AB21-393DBC8CC174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BFAF1F31-3A6D-4626-A6B5-23DCA9A58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ED59EBB3-79F8-49DF-A9CD-4E956B1EC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0D31B7E-5A0A-45DB-863D-9732E84AED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DF099A-00A7-4305-AE82-9A19C3D9EF1E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E431A49A-001D-48B5-8BB8-0BDD4BAF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0D618E-F246-4CE9-AFFE-3D95D015124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90C1324A-6945-4E4D-92E8-6AFDA1BB0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EACEAAF3-D6B2-46F7-A829-687004E07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755EA610-DC19-45D7-A4DD-1E7CD5BF52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DC2909-EB22-43E5-8C2A-361FB3F4279F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A8C2A5DE-9531-4396-9435-992DC015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5C4612-5075-4C63-A896-8F033F7D85A3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A656A041-BADA-41C4-B56A-554FCF78B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DD019A37-30D0-483A-AAE1-D2FB6CAF9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D309AFDA-8D36-482F-BC70-0394B4283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E3C46-0013-4037-B5AF-2467515D7605}" type="slidenum"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D856032-FFC9-4340-AFBD-669E66C56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2B04A95-771D-46BA-8843-D2E08AA9A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E627BA0-4BA2-4A7D-AECE-9F3457F688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CCDD07-C162-46AF-B313-A1D8BCD1A30C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6D789CB6-606C-457B-8C33-058C3658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55FF2B-3BC1-46C9-BDBA-DAA6FAAF11B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4DF734C-093D-49C0-9BFA-EB850C746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6D94FFF-E363-49CC-B4E7-7FC90E651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6AA80FA-103A-4644-8368-04875C1D29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E92EB3-3A19-40C2-98EB-BB11EE8C974E}" type="slidenum"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025D64C-2A3A-4C87-985B-D49676818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13C0352-2015-4C06-BC6F-4E922B1AB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768BC3D-F77D-4EE3-A379-565817CA45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39B6CB-8405-4040-A460-3E3571D32FB6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115DEA04-93A0-4970-AFF0-442C7D35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B614FB-E90E-4157-A95A-8DBC1C154EBE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D8D34B9-BE12-4553-A4E2-BD81EC5DB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16D32705-D21B-49F4-ABB9-4E33EF9A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839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880CF8E-3DD2-494C-A88E-02C09818C6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3DB597-1260-4828-B0A0-BFEFB51476EB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5CD3F2E9-1613-454E-8DC6-990ECFF6B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FF4D08-80EF-4C93-BD66-4E0EA9620CB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D0F28DDF-1796-4B62-A8E7-601E73B1B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9A844C8B-A038-465B-894A-90FA6A2DB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B2EC333F-A7D4-42B5-B8A8-30F97E3E89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347603-BFA3-4C1E-BB84-CC55AF1C7C5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FEDE0FB4-57D7-4C6D-A772-D29EA1ED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727657-36F5-4AAF-8595-5D52BCE2CF97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CC9B49A1-1796-414A-90B0-43BD62A96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162F88BF-A19E-4C29-B8E2-D9F0CAA28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F71B2D34-C279-4FA6-8348-83D63AC110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F5BE81-B70B-4D65-8D14-28ABFD56B6EB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928A939B-28BE-433C-97F0-54DB5B22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5BBAD5-1B6A-465B-8BCF-8DCD44FC9E6F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3E0DAD2C-DC82-48A4-8225-DE70B8926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A070A079-4AC6-4518-BABC-2E4BFE876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B4319EB2-E46E-425D-AE82-EE734F32B1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B1E32-C934-419A-9FE8-F25091D27D56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7AF8DB35-2046-45F8-8BFD-78D88BB1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F656DE-6954-4947-980D-3FAC045963A5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235C7A76-0261-4CE0-A355-277222C08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A8767683-1205-479E-9A4B-16E1DBED3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70BD2FE-B0D9-42A7-929D-D4F47CD67F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77EB99-587C-4071-98D2-5D6DA67A5E05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B1AE4B84-37E2-464F-A907-3A7C25C4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DFA56BD-246C-4E9A-8E91-ECCDE82B3486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136D51B2-61D1-40F0-B263-0CFEE56A8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F33A8750-2C58-4382-AE07-97F98D16F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2FC10B6-BFFD-4DE2-9A04-0E6BBD6CCD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797CD2-90AA-41FC-B74E-8D198951D9AF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32559B30-C8AD-4B2A-A586-049F11AE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CD6178-5CE7-407C-8078-DAE6612E11EE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41A06818-B225-4505-9C49-2F2847C8F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B74A3536-AC62-4FE1-9DB6-E90B41825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6B69DE5-855C-46FC-AA3F-35AAE1BCC3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334EBE-2BA7-4B90-9295-3728FFF78E17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59B918FD-0DC7-41EB-86F8-CB424DA3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C7774C-238E-485B-839D-E1EA2EE2A469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E550AD79-0EAB-42B6-A7C6-0025EC111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025F22C8-C6E8-4159-8B62-50B151937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EE14902-80CA-4D09-8BF2-FD854F4A32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8FA14A-DC82-4EB3-B486-F39E76C91924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69DDC836-E1BE-4C8C-AC9C-F9EA3FB79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8AEF94-2E85-4342-8AD6-32458C934E5F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238EFDE9-8796-4778-BE51-B95EE58CF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25479C09-5C4F-4249-89CC-D89FBDE01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9BD38EB-1669-45C5-8A5C-586986142E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A044FF-E0D7-4CDB-B189-A1081B33B9E4}" type="slidenum"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0C92FA3-0D16-4F99-B146-56BEBCBB1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592753A-CDBB-4F55-91AD-B6C10BFB5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42AA3734-4FD6-4399-A3A0-ED651325FB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22836B-D136-411B-ABC4-A9B145534367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5C4C4FDA-213E-4854-9EFF-EBD3F169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7DA9E0-B19C-4429-8747-9863581701F1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C9473398-ED13-4D93-81A6-44C5F5F57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0213E3D2-6E10-4C51-AAB1-91F80021A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99860318-A50C-484A-AA49-ED39A4ECF5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97ED08-DA17-4A73-A05C-344AF0AF3425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567F659A-1900-4C74-9826-3E3670954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80BFDA-A610-412E-8980-F0800D2531B0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F436E257-723E-460F-8256-F4AEF52A4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19A1FFFA-820E-4989-86BF-9519CE7BD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1DC2157-3584-4E4A-AA11-0F50DD3DDD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30757B-1F83-491F-9CF1-D9DB3BBBD610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1EF7AF5E-5F6C-405F-8C3F-E07F7E51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F52A87-F905-40F4-BE59-87DDB745DFE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01A937CE-37B9-4C58-A175-0A7D75E3A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31C4625E-9DAB-46C4-BA2E-BE7FB4F9E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793E188F-D20B-4C4E-9913-29432F06C4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C91FF7-17FD-409E-A157-0C68D09C5CA8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B2AB9C38-C443-477C-8AB7-B007EA63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03D75AF-F396-48A6-A43D-1571D4AF7D87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D787BB51-0575-4379-95CA-CBA9095F3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D6CDBA35-083C-4AB8-99FE-D1960E3A2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DBF04A6E-3C92-46B6-AF39-4516BED4F2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85B474-702F-44A8-93E8-E0298712966B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2ABC35F0-60E6-4B92-A30C-D5FEE8E2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BB3A7B-4F74-442F-A8F8-B3609A5411EE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F0E05985-E670-4D05-882D-72276C73B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61459533-57F4-4891-8FF2-25E714FB3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AE73E854-71B6-4D74-ADD9-367580C9CA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9D1C22-BB01-44AF-B562-F4A3E9CB1A75}" type="slidenum"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0758CE8-44CF-4CA2-946E-0A7FFC9DE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EBB2EE5B-AF63-4697-9C58-6E15413D4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FEC6057A-3099-483D-A83C-4CFB6F6951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32CE7E-A19B-42D9-8BB1-96434F5F6220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5DF1327D-5E0B-4DD9-B7B9-5BE11232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7A7567-2C25-4C8E-B34A-FCE9CAFF93FE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24FDB4EE-FDFA-4431-949D-A23C1D2FA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B8ACE139-7BD9-4EE6-BCD2-24A8B5FFD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DAA17382-E49B-4524-97EF-2DD6871D5F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644BCF-A3AB-4908-A47B-E13389F62E53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5D1BFA72-C296-4F82-B9FF-9F8E87D8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4D2ED1-0B7D-4B1D-A4C1-82E21D2E4B5A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78D23D80-8DE2-46B2-A0C0-40D9622A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A599D6AF-7BFD-402C-B618-1565EAD0D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A6359A28-91BF-4990-919E-19658FBBF5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1B4AA1-3ED3-477A-BA93-DC8858AFCD95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82D3FDE8-29D4-461A-8BEA-CF90E2767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DA509E-AC08-469B-9958-7D37AF023292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E81D3F1B-C769-453C-9B17-20A73B68D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CA34B8C9-08C4-41F7-A678-F987748F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F4554670-52C7-4AA5-80F8-E09910E28E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B6F49D-C0C2-40EF-B17C-4AE3DEE69030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A57C9B4F-53AE-443A-A713-DC105D717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33F822-6FAA-4D4D-84A2-96D77EF63E84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C2131AF5-CFAE-4607-98C5-BBBAB4FEB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C4653E20-DD89-4CC4-AE75-C479031A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711CD0C-0144-474D-993D-D984182979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A33464-305D-4A31-A4A7-8BDBBE875367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DFB179DD-26F4-46DC-8C9A-695C8FFB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495CA7-AD36-4C0B-A9D7-F5D96D82DD17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FCB8E8AC-056A-400C-AB05-659AE95B4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CED2F2D-97C7-406B-9EF6-E490888FC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E22FC186-7964-447F-AC9A-A992A5321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7FB9B0-555C-407D-88A8-0C1E49F82C87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290A7FEF-3C99-422F-B225-011AB925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DA1483-EDDF-440D-BE18-E478348E598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7B7F3316-DC23-4842-8344-8F222B23E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0CDDCA9A-868A-4BDF-9014-D12DCD8D6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B96AA7D2-92FF-4475-AA37-C23BCCC3FE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732000-49D5-4479-A3B6-0B873C2F9EB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29E55638-A6B8-4E54-B59F-EFB808CC5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F52A4B-2021-4C18-B515-B2AFFDEE69FA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5962AEC3-D532-4B3A-87DC-443721474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77909604-2F22-44FE-A333-EF17F7E44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095AF4BA-3036-407E-83EC-3AEB72E8CB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1363-9C76-4F14-B56D-BE95F0DDA861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33123" name="Rectangle 1">
            <a:extLst>
              <a:ext uri="{FF2B5EF4-FFF2-40B4-BE49-F238E27FC236}">
                <a16:creationId xmlns:a16="http://schemas.microsoft.com/office/drawing/2014/main" id="{20BAB4DC-3BFC-4A02-A12B-1A701996E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08038"/>
            <a:ext cx="5386388" cy="40417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06DF8470-73F7-47D8-8F27-E2D0EADCA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25" name="Text Box 3">
            <a:extLst>
              <a:ext uri="{FF2B5EF4-FFF2-40B4-BE49-F238E27FC236}">
                <a16:creationId xmlns:a16="http://schemas.microsoft.com/office/drawing/2014/main" id="{F171EC78-DAB6-474E-90BA-160A161E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33126" name="Text Box 4">
            <a:extLst>
              <a:ext uri="{FF2B5EF4-FFF2-40B4-BE49-F238E27FC236}">
                <a16:creationId xmlns:a16="http://schemas.microsoft.com/office/drawing/2014/main" id="{33F12475-C3F8-4D08-A744-A3394E7D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33127" name="Text Box 5">
            <a:extLst>
              <a:ext uri="{FF2B5EF4-FFF2-40B4-BE49-F238E27FC236}">
                <a16:creationId xmlns:a16="http://schemas.microsoft.com/office/drawing/2014/main" id="{BB694EFF-A1FB-4DED-B8E0-499EC084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45D282-3D65-49DB-9BCB-A3C6761612AE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33128" name="Text Box 6">
            <a:extLst>
              <a:ext uri="{FF2B5EF4-FFF2-40B4-BE49-F238E27FC236}">
                <a16:creationId xmlns:a16="http://schemas.microsoft.com/office/drawing/2014/main" id="{81B26ADD-D605-4B3C-9936-EC1E441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2C1142E-D13D-49A9-BBCC-4B63B1C907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609F00-D738-442B-AB4A-13449733591B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BD94D87D-136B-4EC0-9FC5-912920CD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9A1D2CE-D00F-44DC-B0B6-72AA58FC06B8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7DC669C-4914-465A-8DB8-3D674537D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4E21BBA-0937-4CC9-AB59-383AFD1F9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60A3FAA-D516-46FE-9899-43539C540F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60F49A-3AB9-4FD0-AADA-18F10A36DCB7}" type="slidenum"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3641A39-4D25-4EB8-97A1-E6EBE6E17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D66FF22-7AF1-4681-8CBE-DAB1D936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81CD900-A944-4A3D-A5FA-6331E523EF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63AE9-FDBC-438A-850A-81519264A18E}" type="slidenum">
              <a:rPr lang="cs-C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FFF07BD3-8286-4743-92D8-ED867F1A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5EAAFF-5919-4EAE-BDDA-355847DD124C}" type="slidenum">
              <a:rPr lang="cs-CZ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4CE57FA-204A-482D-B6F7-66568C6F9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48409408-C338-4E8E-A620-0A0C1566C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2CB8-3DBD-48C8-944A-7640B6833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2A888-15B4-4267-A548-7AEBF929E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A30A0-B1C1-49BA-8AB4-819251799D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CD7B-1DBC-461E-82AD-872F0ADA148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922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8BB6-B2C8-45DC-80E8-02216B17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2A907-1478-4077-8C9F-7A5489C25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37FE02-5060-4A54-96A6-8B2AACCC6D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5B55-812C-4EEB-9368-488889F2F53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3209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52B56-1A19-41E3-B308-04C6F265A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BAD81-4237-42C0-8374-5586608AE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E921C0-B75E-432B-8D53-F549F58B80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89C7-828D-435C-92EC-A39DE628692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4700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DD6B-F3EC-43DD-8345-CFD1721D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D87F-9442-4D1F-B5B1-3A516EC4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7F7A53-918D-4F45-B8E4-76B43571C3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C541-A8C1-4115-AA54-0263DD662FF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404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D5FA-A341-4062-8521-6CDEEB03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D0AF-22E8-4915-BCB7-4F5EB1AA3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21538C-2066-422D-BB70-9601CF9332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3618-9C48-432B-B4C5-D868930275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50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37E5-C9D4-44E9-B524-E0FA2BA2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A1F1-A360-415F-96BC-7387E8B3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02A87-9AF2-461D-B699-4EDB89C3A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58493A-4CBC-46AA-9376-E238D2DD3F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E4AF-BFEC-4106-AEB2-4834208CA0B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7215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CC63-C7B5-45FA-B68A-1CFC9E95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F6297-5F8D-4EA1-802F-D2C93054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6AE1E-C24C-4470-9CCF-805567389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A4E4E-BAEF-4FDC-97E5-E2F4173C9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C1EBA-31CF-442A-9D76-970C5B49B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D28119-82EA-4544-BDE7-88A4F21F14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EE15-CD68-44DA-8191-9FE6EE02B27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1750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9B25-1D92-4573-B14B-F95C0BCD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C4FC8E-5959-4831-A33E-B94A3117CD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EDD9-EEE6-4EB2-A288-E51E5BE5F02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280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BD0E723-2320-4A3C-8705-B93F5F2213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B2FC-9263-4354-B043-4CD981B1D9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9231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1084-DA6A-435E-81AF-5BBE384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3B37-DD3F-46BD-A6AA-50868271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BF50B-058C-4E48-BBB1-FEC447D37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864ED-CFD4-49BB-9EEF-EE57C9C26E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B571-5FF7-4E7A-B651-580F90CF9D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3190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D6CE-1FA5-4AFD-B7F5-420499E2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F572D-48DC-4049-93A3-BCC1EDD99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73436-334E-4C6A-8AE7-DAA23840F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65971-5F4F-41DC-9C29-8F7E6C110A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EF2A-DBEF-4551-9BF0-B37ED2BCE89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519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CF5A057-1800-408C-BCA7-BF02FD931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Klikněte pro úpravu formátu textu nadpisu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9AF8D3B-A458-403F-B97A-55913E1DD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Klikněte pro úpravu formátu textu osnovy</a:t>
            </a:r>
          </a:p>
          <a:p>
            <a:pPr lvl="1"/>
            <a:r>
              <a:rPr lang="en-GB" altLang="en-US"/>
              <a:t>Druhá úroveň</a:t>
            </a:r>
          </a:p>
          <a:p>
            <a:pPr lvl="2"/>
            <a:r>
              <a:rPr lang="en-GB" altLang="en-US"/>
              <a:t>Třetí úroveň</a:t>
            </a:r>
          </a:p>
          <a:p>
            <a:pPr lvl="3"/>
            <a:r>
              <a:rPr lang="en-GB" altLang="en-US"/>
              <a:t>Čtvrtá úroveň osnovy</a:t>
            </a:r>
          </a:p>
          <a:p>
            <a:pPr lvl="4"/>
            <a:r>
              <a:rPr lang="en-GB" altLang="en-US"/>
              <a:t>Pátá úroveň osnovy</a:t>
            </a:r>
          </a:p>
          <a:p>
            <a:pPr lvl="4"/>
            <a:r>
              <a:rPr lang="en-GB" altLang="en-US"/>
              <a:t>Šestá úroveň</a:t>
            </a:r>
          </a:p>
          <a:p>
            <a:pPr lvl="4"/>
            <a:r>
              <a:rPr lang="en-GB" altLang="en-US"/>
              <a:t>Sedmá úroveň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D273302C-BE0B-4882-A12E-564532E6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400DC592-AE9F-40BC-82BB-9AB140AA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D2295C6-D04D-4189-90C5-71F5100C3D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ED0F05D-9202-440F-A0CA-24CEB7E6547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te-cr.cz/cs/registrace-a-smlouvy/files-registrace-a-smlouvy/Obchodni_Podminky_OT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ote-cr.cz/cs/kratkodobe-trhy/integrace-trhu/xbid" TargetMode="Externa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www.ote-cr.cz/cs/kratkodobe-trhy/integrace-trhu/files-xbid/20191001_sidc_-2nd_wave_pre-launch-event_-display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xbid@ote-cr.cz" TargetMode="External"/><Relationship Id="rId4" Type="http://schemas.openxmlformats.org/officeDocument/2006/relationships/hyperlink" Target="mailto:market@ote-cr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0591ADC3-B1C7-462F-BAE6-831E9974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233738"/>
            <a:ext cx="7292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en-US" altLang="en-US" sz="4000" b="1" dirty="0">
                <a:solidFill>
                  <a:srgbClr val="0B3D92"/>
                </a:solidFill>
                <a:latin typeface="Calibri" panose="020F0502020204030204" pitchFamily="34" charset="0"/>
              </a:rPr>
            </a:br>
            <a:r>
              <a:rPr lang="cs-CZ" altLang="en-US" sz="4000" b="1" dirty="0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4000" b="1" dirty="0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  <a:br>
              <a:rPr lang="en-US" altLang="en-US" sz="4000" b="1" dirty="0">
                <a:solidFill>
                  <a:srgbClr val="0B3D92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67676E"/>
                </a:solidFill>
                <a:latin typeface="Calibri" panose="020F0502020204030204" pitchFamily="34" charset="0"/>
              </a:rPr>
              <a:t>v </a:t>
            </a:r>
            <a:r>
              <a:rPr lang="cs-CZ" altLang="en-US" sz="2800" b="1" dirty="0">
                <a:solidFill>
                  <a:srgbClr val="67676E"/>
                </a:solidFill>
                <a:latin typeface="Calibri" panose="020F0502020204030204" pitchFamily="34" charset="0"/>
              </a:rPr>
              <a:t>souvislosti s připravovaným propojením vnitrodenního trhu k projektu SIDC*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160566EF-C988-46E2-94C0-79A5E934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5300663"/>
            <a:ext cx="6283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rgbClr val="0B3D92"/>
                </a:solidFill>
                <a:latin typeface="Calibri" panose="020F0502020204030204" pitchFamily="34" charset="0"/>
              </a:rPr>
              <a:t>OTE, a.s.</a:t>
            </a:r>
            <a:endParaRPr lang="en-US" altLang="en-US" sz="2000" b="1" dirty="0">
              <a:solidFill>
                <a:srgbClr val="0B3D9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rgbClr val="0B3D92"/>
                </a:solidFill>
                <a:latin typeface="Calibri" panose="020F0502020204030204" pitchFamily="34" charset="0"/>
              </a:rPr>
              <a:t>Školení pro účastníky trhu</a:t>
            </a:r>
            <a:r>
              <a:rPr lang="en-US" altLang="en-US" sz="2000" b="1" dirty="0">
                <a:solidFill>
                  <a:srgbClr val="0B3D92"/>
                </a:solidFill>
                <a:latin typeface="Calibri" panose="020F0502020204030204" pitchFamily="34" charset="0"/>
              </a:rPr>
              <a:t>, 8. 10. </a:t>
            </a:r>
            <a:r>
              <a:rPr lang="en-US" altLang="en-US" sz="2000" b="1">
                <a:solidFill>
                  <a:srgbClr val="0B3D92"/>
                </a:solidFill>
                <a:latin typeface="Calibri" panose="020F0502020204030204" pitchFamily="34" charset="0"/>
              </a:rPr>
              <a:t>2019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cs-CZ" altLang="en-US" sz="1200" b="1" dirty="0">
                <a:solidFill>
                  <a:srgbClr val="0B3D92"/>
                </a:solidFill>
                <a:latin typeface="Calibri" panose="020F0502020204030204" pitchFamily="34" charset="0"/>
              </a:rPr>
              <a:t>	</a:t>
            </a:r>
            <a:r>
              <a:rPr lang="cs-CZ" altLang="en-US" sz="2000" b="1" dirty="0">
                <a:solidFill>
                  <a:srgbClr val="0B3D92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15C0E73B-C258-4DA9-A9B6-A1D99392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37338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Obdélník 1">
            <a:extLst>
              <a:ext uri="{FF2B5EF4-FFF2-40B4-BE49-F238E27FC236}">
                <a16:creationId xmlns:a16="http://schemas.microsoft.com/office/drawing/2014/main" id="{5B01DFA4-6DFD-4506-A87B-B9947C82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462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4597A0"/>
                </a:solidFill>
                <a:latin typeface="Calibri" panose="020F0502020204030204" pitchFamily="34" charset="0"/>
              </a:rPr>
              <a:t>* </a:t>
            </a:r>
            <a:r>
              <a:rPr lang="cs-CZ" altLang="en-US" sz="1200">
                <a:solidFill>
                  <a:srgbClr val="4597A0"/>
                </a:solidFill>
                <a:latin typeface="Calibri" panose="020F0502020204030204" pitchFamily="34" charset="0"/>
              </a:rPr>
              <a:t>Dříve pod zkratkou </a:t>
            </a:r>
            <a:r>
              <a:rPr lang="en-US" altLang="en-US" sz="1200">
                <a:solidFill>
                  <a:srgbClr val="4597A0"/>
                </a:solidFill>
                <a:latin typeface="Calibri" panose="020F0502020204030204" pitchFamily="34" charset="0"/>
              </a:rPr>
              <a:t>XBID</a:t>
            </a:r>
            <a:endParaRPr lang="en-US" altLang="cs-CZ" sz="1200">
              <a:solidFill>
                <a:srgbClr val="4597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>
            <a:extLst>
              <a:ext uri="{FF2B5EF4-FFF2-40B4-BE49-F238E27FC236}">
                <a16:creationId xmlns:a16="http://schemas.microsoft.com/office/drawing/2014/main" id="{1096C710-8AF1-47AF-BD29-08DFD3D91AA3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9466" name="Line 2">
              <a:extLst>
                <a:ext uri="{FF2B5EF4-FFF2-40B4-BE49-F238E27FC236}">
                  <a16:creationId xmlns:a16="http://schemas.microsoft.com/office/drawing/2014/main" id="{45D4BA38-45EF-4F5B-872A-BC53A2684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7" name="Line 3">
              <a:extLst>
                <a:ext uri="{FF2B5EF4-FFF2-40B4-BE49-F238E27FC236}">
                  <a16:creationId xmlns:a16="http://schemas.microsoft.com/office/drawing/2014/main" id="{5AC74C98-BA7D-4811-A8B3-66E48ABAD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9468" name="Picture 4">
              <a:extLst>
                <a:ext uri="{FF2B5EF4-FFF2-40B4-BE49-F238E27FC236}">
                  <a16:creationId xmlns:a16="http://schemas.microsoft.com/office/drawing/2014/main" id="{A4A79995-4BA7-44D6-95EC-2363E6197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459" name="Rectangle 7">
            <a:extLst>
              <a:ext uri="{FF2B5EF4-FFF2-40B4-BE49-F238E27FC236}">
                <a16:creationId xmlns:a16="http://schemas.microsoft.com/office/drawing/2014/main" id="{52C5CF26-F796-420D-BDCB-7D2838AE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grpSp>
        <p:nvGrpSpPr>
          <p:cNvPr id="19461" name="Skupina 14">
            <a:extLst>
              <a:ext uri="{FF2B5EF4-FFF2-40B4-BE49-F238E27FC236}">
                <a16:creationId xmlns:a16="http://schemas.microsoft.com/office/drawing/2014/main" id="{12E270E7-F90D-4336-9990-77DF26998C2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6483350"/>
            <a:ext cx="5580062" cy="238125"/>
            <a:chOff x="3203848" y="6477000"/>
            <a:chExt cx="5580063" cy="238125"/>
          </a:xfrm>
        </p:grpSpPr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C17F2798-E18F-4998-828C-40C68D44F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4" name="Rectangle 9">
              <a:extLst>
                <a:ext uri="{FF2B5EF4-FFF2-40B4-BE49-F238E27FC236}">
                  <a16:creationId xmlns:a16="http://schemas.microsoft.com/office/drawing/2014/main" id="{978C837D-4864-4C2F-ABCC-9B9F8647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 dirty="0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1D29B9FA-4F86-46A6-99A3-8DC5312E280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10</a:t>
              </a:fld>
              <a:endParaRPr lang="cs-CZ" altLang="en-US" sz="900" b="1" dirty="0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65" name="Line 10">
              <a:extLst>
                <a:ext uri="{FF2B5EF4-FFF2-40B4-BE49-F238E27FC236}">
                  <a16:creationId xmlns:a16="http://schemas.microsoft.com/office/drawing/2014/main" id="{1F556578-FD48-4DEE-AF35-52BA263BF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2" name="Text Box 5">
            <a:extLst>
              <a:ext uri="{FF2B5EF4-FFF2-40B4-BE49-F238E27FC236}">
                <a16:creationId xmlns:a16="http://schemas.microsoft.com/office/drawing/2014/main" id="{682F7AA5-E46E-4A55-B869-5DF80CDBF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46F01BB-5780-445A-B698-89805F0CC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6855"/>
            <a:ext cx="5345113" cy="56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</a:pPr>
            <a:r>
              <a:rPr lang="cs-CZ" altLang="en-US" b="1" dirty="0">
                <a:solidFill>
                  <a:srgbClr val="0B3D92"/>
                </a:solidFill>
                <a:latin typeface="Calibri" panose="020F0502020204030204" pitchFamily="34" charset="0"/>
              </a:rPr>
              <a:t>Přehled změn v OTECOM 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FAF7440-89BA-4A4F-B35D-EC183AC38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7" y="1756681"/>
            <a:ext cx="8189118" cy="39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marL="361950" indent="-3619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Informace o stavu připojení k systému XBID v OTECOM</a:t>
            </a: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Zavedení kontraktů pro SIDC</a:t>
            </a: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Zobrazení přeshraničních kapacit (online data + H2H matice)</a:t>
            </a:r>
            <a:r>
              <a:rPr lang="en-US" altLang="en-US" sz="1800" dirty="0">
                <a:latin typeface="Calibri" panose="020F0502020204030204" pitchFamily="34" charset="0"/>
              </a:rPr>
              <a:t>	</a:t>
            </a:r>
            <a:endParaRPr lang="cs-CZ" altLang="en-US" sz="1800" dirty="0">
              <a:latin typeface="Calibri" panose="020F0502020204030204" pitchFamily="34" charset="0"/>
            </a:endParaRP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Prováděcí restrikce a propojené nabídky v košíku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Blokový kontrakt přes 2 dny dodávky 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Dávkové párování</a:t>
            </a: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Dvoufázové finanční zajištění nabídek</a:t>
            </a: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Zrušení obchodu ze strany XBID systému</a:t>
            </a: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Nové sloupce ve stávajících sestavách</a:t>
            </a: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Omezení atributu změna ceny u ICEBERG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en-US" sz="1800" dirty="0">
                <a:latin typeface="Calibri" panose="020F0502020204030204" pitchFamily="34" charset="0"/>
              </a:rPr>
              <a:t>Záložní VDT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spcBef>
                <a:spcPts val="375"/>
              </a:spcBef>
              <a:buFont typeface="Wingdings" panose="05000000000000000000" pitchFamily="2" charset="2"/>
              <a:buChar char=""/>
              <a:defRPr/>
            </a:pPr>
            <a:endParaRPr lang="en-GB" altLang="en-US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34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9">
            <a:extLst>
              <a:ext uri="{FF2B5EF4-FFF2-40B4-BE49-F238E27FC236}">
                <a16:creationId xmlns:a16="http://schemas.microsoft.com/office/drawing/2014/main" id="{2F4F40DA-F9BD-4531-A475-454EF768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90638"/>
            <a:ext cx="89392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1">
            <a:extLst>
              <a:ext uri="{FF2B5EF4-FFF2-40B4-BE49-F238E27FC236}">
                <a16:creationId xmlns:a16="http://schemas.microsoft.com/office/drawing/2014/main" id="{7C324701-4D95-47EE-AF01-4F2A4BFC8C3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23569" name="Line 2">
              <a:extLst>
                <a:ext uri="{FF2B5EF4-FFF2-40B4-BE49-F238E27FC236}">
                  <a16:creationId xmlns:a16="http://schemas.microsoft.com/office/drawing/2014/main" id="{976006E6-B47D-42F6-8513-628FBD60C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70" name="Line 3">
              <a:extLst>
                <a:ext uri="{FF2B5EF4-FFF2-40B4-BE49-F238E27FC236}">
                  <a16:creationId xmlns:a16="http://schemas.microsoft.com/office/drawing/2014/main" id="{DC4FFA1B-FE0D-4721-B809-30D2367FE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23571" name="Picture 4">
              <a:extLst>
                <a:ext uri="{FF2B5EF4-FFF2-40B4-BE49-F238E27FC236}">
                  <a16:creationId xmlns:a16="http://schemas.microsoft.com/office/drawing/2014/main" id="{ED31A30F-F716-44E4-8C93-AD2AADDC7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556" name="Line 6">
            <a:extLst>
              <a:ext uri="{FF2B5EF4-FFF2-40B4-BE49-F238E27FC236}">
                <a16:creationId xmlns:a16="http://schemas.microsoft.com/office/drawing/2014/main" id="{A249B393-84C1-4D79-B79C-6EABB3F78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9DAA892A-A8D1-483A-9B3E-E1AD9B44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3558" name="Line 9">
            <a:extLst>
              <a:ext uri="{FF2B5EF4-FFF2-40B4-BE49-F238E27FC236}">
                <a16:creationId xmlns:a16="http://schemas.microsoft.com/office/drawing/2014/main" id="{2B496B78-CBA0-49B6-8AFC-00E45BA4A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3559" name="Skupina 13">
            <a:extLst>
              <a:ext uri="{FF2B5EF4-FFF2-40B4-BE49-F238E27FC236}">
                <a16:creationId xmlns:a16="http://schemas.microsoft.com/office/drawing/2014/main" id="{1933F5D7-634F-471F-8FC5-BB5F3C97BF5A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23566" name="Line 7">
              <a:extLst>
                <a:ext uri="{FF2B5EF4-FFF2-40B4-BE49-F238E27FC236}">
                  <a16:creationId xmlns:a16="http://schemas.microsoft.com/office/drawing/2014/main" id="{2D26FDE1-03F4-481D-AD08-B5A201F76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7" name="Rectangle 9">
              <a:extLst>
                <a:ext uri="{FF2B5EF4-FFF2-40B4-BE49-F238E27FC236}">
                  <a16:creationId xmlns:a16="http://schemas.microsoft.com/office/drawing/2014/main" id="{F1A37944-32F4-4AB6-8AFF-BF95C8737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BF424A78-3265-4B14-B449-8FD0291BB738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11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568" name="Line 10">
              <a:extLst>
                <a:ext uri="{FF2B5EF4-FFF2-40B4-BE49-F238E27FC236}">
                  <a16:creationId xmlns:a16="http://schemas.microsoft.com/office/drawing/2014/main" id="{D36445CC-7444-4499-AE47-BA388A810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560" name="AutoShape 12">
            <a:extLst>
              <a:ext uri="{FF2B5EF4-FFF2-40B4-BE49-F238E27FC236}">
                <a16:creationId xmlns:a16="http://schemas.microsoft.com/office/drawing/2014/main" id="{53B73A9C-D568-4A23-9E40-E5803ABE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1547813"/>
            <a:ext cx="1439863" cy="265112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3561" name="AutoShape 12">
            <a:extLst>
              <a:ext uri="{FF2B5EF4-FFF2-40B4-BE49-F238E27FC236}">
                <a16:creationId xmlns:a16="http://schemas.microsoft.com/office/drawing/2014/main" id="{A6A00DB5-A06F-492C-ABED-B4F668A2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87463"/>
            <a:ext cx="336550" cy="34290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23562" name="AutoShape 16">
            <a:extLst>
              <a:ext uri="{FF2B5EF4-FFF2-40B4-BE49-F238E27FC236}">
                <a16:creationId xmlns:a16="http://schemas.microsoft.com/office/drawing/2014/main" id="{8E10DBD1-2B31-42C9-ABFF-4DF09BB2D4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47813" y="1319213"/>
            <a:ext cx="1871662" cy="328612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563" name="AutoShape 16">
            <a:extLst>
              <a:ext uri="{FF2B5EF4-FFF2-40B4-BE49-F238E27FC236}">
                <a16:creationId xmlns:a16="http://schemas.microsoft.com/office/drawing/2014/main" id="{067A8993-7FDA-46B3-A1E1-B0FE267FD6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1136650"/>
            <a:ext cx="2211387" cy="190500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564" name="Text Box 6">
            <a:extLst>
              <a:ext uri="{FF2B5EF4-FFF2-40B4-BE49-F238E27FC236}">
                <a16:creationId xmlns:a16="http://schemas.microsoft.com/office/drawing/2014/main" id="{7F3D054B-056F-4967-B587-6B8B1FCE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67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Hlavní změny na obchodní obrazovce SIDC VDT</a:t>
            </a:r>
          </a:p>
        </p:txBody>
      </p:sp>
      <p:sp>
        <p:nvSpPr>
          <p:cNvPr id="23565" name="Text Box 5">
            <a:extLst>
              <a:ext uri="{FF2B5EF4-FFF2-40B4-BE49-F238E27FC236}">
                <a16:creationId xmlns:a16="http://schemas.microsoft.com/office/drawing/2014/main" id="{4CE4B486-CFF0-4F39-86A3-5E8C5E66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9">
            <a:extLst>
              <a:ext uri="{FF2B5EF4-FFF2-40B4-BE49-F238E27FC236}">
                <a16:creationId xmlns:a16="http://schemas.microsoft.com/office/drawing/2014/main" id="{D1DDA824-4C4F-4CFA-A2AF-4CA5646F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r="-156" b="79485"/>
          <a:stretch>
            <a:fillRect/>
          </a:stretch>
        </p:blipFill>
        <p:spPr bwMode="auto">
          <a:xfrm>
            <a:off x="420688" y="4422775"/>
            <a:ext cx="29146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9">
            <a:extLst>
              <a:ext uri="{FF2B5EF4-FFF2-40B4-BE49-F238E27FC236}">
                <a16:creationId xmlns:a16="http://schemas.microsoft.com/office/drawing/2014/main" id="{3FB1511E-1BE7-4718-8A69-8629DE4F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-107" r="85831" b="71394"/>
          <a:stretch>
            <a:fillRect/>
          </a:stretch>
        </p:blipFill>
        <p:spPr bwMode="auto">
          <a:xfrm>
            <a:off x="420688" y="1270000"/>
            <a:ext cx="28749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1">
            <a:extLst>
              <a:ext uri="{FF2B5EF4-FFF2-40B4-BE49-F238E27FC236}">
                <a16:creationId xmlns:a16="http://schemas.microsoft.com/office/drawing/2014/main" id="{573C8D09-50C3-445E-81BB-C2CD03E0C372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25633" name="Line 2">
              <a:extLst>
                <a:ext uri="{FF2B5EF4-FFF2-40B4-BE49-F238E27FC236}">
                  <a16:creationId xmlns:a16="http://schemas.microsoft.com/office/drawing/2014/main" id="{28014989-D87D-4D8A-90F5-F8E7E249B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4" name="Line 3">
              <a:extLst>
                <a:ext uri="{FF2B5EF4-FFF2-40B4-BE49-F238E27FC236}">
                  <a16:creationId xmlns:a16="http://schemas.microsoft.com/office/drawing/2014/main" id="{2209225A-865F-49E0-81D4-DF8CFD070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25635" name="Picture 4">
              <a:extLst>
                <a:ext uri="{FF2B5EF4-FFF2-40B4-BE49-F238E27FC236}">
                  <a16:creationId xmlns:a16="http://schemas.microsoft.com/office/drawing/2014/main" id="{44A7563E-2CD8-4EA6-9BB7-C52275DCC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605" name="Line 6">
            <a:extLst>
              <a:ext uri="{FF2B5EF4-FFF2-40B4-BE49-F238E27FC236}">
                <a16:creationId xmlns:a16="http://schemas.microsoft.com/office/drawing/2014/main" id="{3461BEF6-DE4C-4FE6-8893-66FBD6B14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47DB9B81-8724-40FB-AA4A-4EFA3357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5607" name="Line 9">
            <a:extLst>
              <a:ext uri="{FF2B5EF4-FFF2-40B4-BE49-F238E27FC236}">
                <a16:creationId xmlns:a16="http://schemas.microsoft.com/office/drawing/2014/main" id="{93BDC159-E12D-42B1-B87C-70A921DB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5608" name="Skupina 13">
            <a:extLst>
              <a:ext uri="{FF2B5EF4-FFF2-40B4-BE49-F238E27FC236}">
                <a16:creationId xmlns:a16="http://schemas.microsoft.com/office/drawing/2014/main" id="{75D758D2-E734-4806-AC1B-9228EF911847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25630" name="Line 7">
              <a:extLst>
                <a:ext uri="{FF2B5EF4-FFF2-40B4-BE49-F238E27FC236}">
                  <a16:creationId xmlns:a16="http://schemas.microsoft.com/office/drawing/2014/main" id="{9183F97F-580C-40BE-A270-2A0B1DCD3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1" name="Rectangle 9">
              <a:extLst>
                <a:ext uri="{FF2B5EF4-FFF2-40B4-BE49-F238E27FC236}">
                  <a16:creationId xmlns:a16="http://schemas.microsoft.com/office/drawing/2014/main" id="{32F7691B-CE99-41A7-A1BA-2F233C23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3A9527B4-D0EA-4FC6-9DEE-10C72F0D9307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12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632" name="Line 10">
              <a:extLst>
                <a:ext uri="{FF2B5EF4-FFF2-40B4-BE49-F238E27FC236}">
                  <a16:creationId xmlns:a16="http://schemas.microsoft.com/office/drawing/2014/main" id="{5BE74D18-0A50-4D3B-9013-9002FE59B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609" name="AutoShape 12">
            <a:extLst>
              <a:ext uri="{FF2B5EF4-FFF2-40B4-BE49-F238E27FC236}">
                <a16:creationId xmlns:a16="http://schemas.microsoft.com/office/drawing/2014/main" id="{243B1FFE-AA2A-4721-A88A-4748637F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4662488"/>
            <a:ext cx="566738" cy="392112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5610" name="AutoShape 12">
            <a:extLst>
              <a:ext uri="{FF2B5EF4-FFF2-40B4-BE49-F238E27FC236}">
                <a16:creationId xmlns:a16="http://schemas.microsoft.com/office/drawing/2014/main" id="{C001FEA0-57AA-4D25-8A70-E37CE1259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849438"/>
            <a:ext cx="2898775" cy="64452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5611" name="Obdélník 2">
            <a:extLst>
              <a:ext uri="{FF2B5EF4-FFF2-40B4-BE49-F238E27FC236}">
                <a16:creationId xmlns:a16="http://schemas.microsoft.com/office/drawing/2014/main" id="{B60D2D97-2642-41FF-A01C-367E7814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1447800"/>
            <a:ext cx="5359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endParaRPr lang="cs-CZ" altLang="en-US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Symbol semaforu na panelu přehledu trhu značí možnost účastníka trhu obchodovat na VDT – tj. zadávat nabídky (a to jak na SIDC VDT, tak i na záložním VDT v případě nedostupnosti SIDC VDT).</a:t>
            </a:r>
            <a:endParaRPr lang="cs-CZ" altLang="en-US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endParaRPr lang="cs-CZ" altLang="en-US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endParaRPr lang="cs-CZ" altLang="en-US" dirty="0">
              <a:solidFill>
                <a:srgbClr val="222222"/>
              </a:solidFill>
              <a:latin typeface="inherit" charset="0"/>
            </a:endParaRPr>
          </a:p>
        </p:txBody>
      </p:sp>
      <p:sp>
        <p:nvSpPr>
          <p:cNvPr id="25612" name="Obdélník 2">
            <a:extLst>
              <a:ext uri="{FF2B5EF4-FFF2-40B4-BE49-F238E27FC236}">
                <a16:creationId xmlns:a16="http://schemas.microsoft.com/office/drawing/2014/main" id="{FED5BAEA-AF68-48B3-803D-77D40F41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4422775"/>
            <a:ext cx="5359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Symbol semaforu v záhlaví značí funkčnost spojení účastníka trhu se serverem obchodní platformy OTE-COM </a:t>
            </a:r>
            <a:r>
              <a:rPr lang="cs-CZ" altLang="en-US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(viz násl. slide)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endParaRPr lang="cs-CZ" altLang="en-US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Vedlejší symbol informuje o spojení mezi OTE-COM a XBID systémem </a:t>
            </a:r>
            <a:r>
              <a:rPr lang="cs-CZ" altLang="en-US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(viz násl. slide)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endParaRPr lang="cs-CZ" altLang="en-US" dirty="0">
              <a:solidFill>
                <a:srgbClr val="222222"/>
              </a:solidFill>
              <a:latin typeface="inherit" charset="0"/>
            </a:endParaRPr>
          </a:p>
        </p:txBody>
      </p:sp>
      <p:grpSp>
        <p:nvGrpSpPr>
          <p:cNvPr id="25613" name="Skupina 1">
            <a:extLst>
              <a:ext uri="{FF2B5EF4-FFF2-40B4-BE49-F238E27FC236}">
                <a16:creationId xmlns:a16="http://schemas.microsoft.com/office/drawing/2014/main" id="{15922A50-D52C-497E-B136-39D4A89027C3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5313363"/>
            <a:ext cx="1044575" cy="276225"/>
            <a:chOff x="3887787" y="5458331"/>
            <a:chExt cx="1043113" cy="276084"/>
          </a:xfrm>
        </p:grpSpPr>
        <p:pic>
          <p:nvPicPr>
            <p:cNvPr id="25627" name="Obrázek 27">
              <a:extLst>
                <a:ext uri="{FF2B5EF4-FFF2-40B4-BE49-F238E27FC236}">
                  <a16:creationId xmlns:a16="http://schemas.microsoft.com/office/drawing/2014/main" id="{D41833C1-4931-4EB4-9835-AD082647E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787" y="5458331"/>
              <a:ext cx="228611" cy="22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28" name="Objekt 4">
              <a:extLst>
                <a:ext uri="{FF2B5EF4-FFF2-40B4-BE49-F238E27FC236}">
                  <a16:creationId xmlns:a16="http://schemas.microsoft.com/office/drawing/2014/main" id="{F688EE3F-93D6-43D1-AE30-73D8A6459B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3480" y="5458331"/>
            <a:ext cx="292114" cy="276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5" name="Bitmap Image" r:id="rId7" imgW="0" imgH="0" progId="Paint.Picture">
                    <p:embed/>
                  </p:oleObj>
                </mc:Choice>
                <mc:Fallback>
                  <p:oleObj name="Bitmap Image" r:id="rId7" imgW="0" imgH="0" progId="Paint.Picture">
                    <p:embed/>
                    <p:pic>
                      <p:nvPicPr>
                        <p:cNvPr id="0" name="Objek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480" y="5458331"/>
                          <a:ext cx="292114" cy="276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629" name="Obrázek 37">
              <a:extLst>
                <a:ext uri="{FF2B5EF4-FFF2-40B4-BE49-F238E27FC236}">
                  <a16:creationId xmlns:a16="http://schemas.microsoft.com/office/drawing/2014/main" id="{4BA58079-4335-4F09-853B-DEC896B09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924" y="5470633"/>
              <a:ext cx="227976" cy="22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Skupina 2">
            <a:extLst>
              <a:ext uri="{FF2B5EF4-FFF2-40B4-BE49-F238E27FC236}">
                <a16:creationId xmlns:a16="http://schemas.microsoft.com/office/drawing/2014/main" id="{2C8C9E5B-E5E5-45A9-89BC-3DFE788B63E8}"/>
              </a:ext>
            </a:extLst>
          </p:cNvPr>
          <p:cNvGrpSpPr>
            <a:grpSpLocks/>
          </p:cNvGrpSpPr>
          <p:nvPr/>
        </p:nvGrpSpPr>
        <p:grpSpPr bwMode="auto">
          <a:xfrm>
            <a:off x="3425825" y="1519238"/>
            <a:ext cx="461963" cy="179387"/>
            <a:chOff x="4549301" y="3209370"/>
            <a:chExt cx="462707" cy="178921"/>
          </a:xfrm>
        </p:grpSpPr>
        <p:pic>
          <p:nvPicPr>
            <p:cNvPr id="25625" name="Picture 64">
              <a:extLst>
                <a:ext uri="{FF2B5EF4-FFF2-40B4-BE49-F238E27FC236}">
                  <a16:creationId xmlns:a16="http://schemas.microsoft.com/office/drawing/2014/main" id="{FD51F8F4-3EDA-45AE-A208-D88D331A9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301" y="3215306"/>
              <a:ext cx="172738" cy="17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63">
              <a:extLst>
                <a:ext uri="{FF2B5EF4-FFF2-40B4-BE49-F238E27FC236}">
                  <a16:creationId xmlns:a16="http://schemas.microsoft.com/office/drawing/2014/main" id="{178FE163-7EE2-4ABB-82D8-7C369538A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270" y="3209370"/>
              <a:ext cx="172738" cy="17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Skupina 28">
            <a:extLst>
              <a:ext uri="{FF2B5EF4-FFF2-40B4-BE49-F238E27FC236}">
                <a16:creationId xmlns:a16="http://schemas.microsoft.com/office/drawing/2014/main" id="{578B1C69-B5D7-49C5-9BED-D1C80EF91E67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4206875"/>
            <a:ext cx="768350" cy="176213"/>
            <a:chOff x="4549301" y="3212974"/>
            <a:chExt cx="767691" cy="175317"/>
          </a:xfrm>
        </p:grpSpPr>
        <p:pic>
          <p:nvPicPr>
            <p:cNvPr id="25622" name="Picture 64">
              <a:extLst>
                <a:ext uri="{FF2B5EF4-FFF2-40B4-BE49-F238E27FC236}">
                  <a16:creationId xmlns:a16="http://schemas.microsoft.com/office/drawing/2014/main" id="{AB8F5259-5ECB-4780-9166-0A2526B51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301" y="3215306"/>
              <a:ext cx="172738" cy="17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63">
              <a:extLst>
                <a:ext uri="{FF2B5EF4-FFF2-40B4-BE49-F238E27FC236}">
                  <a16:creationId xmlns:a16="http://schemas.microsoft.com/office/drawing/2014/main" id="{1C294E91-F2E9-4EFE-9498-DA670800F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778" y="3213144"/>
              <a:ext cx="172738" cy="17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1122">
              <a:extLst>
                <a:ext uri="{FF2B5EF4-FFF2-40B4-BE49-F238E27FC236}">
                  <a16:creationId xmlns:a16="http://schemas.microsoft.com/office/drawing/2014/main" id="{CE22CD35-8ED9-4CD4-B742-767D351EE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254" y="3212974"/>
              <a:ext cx="172738" cy="17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6" name="Picture 64">
            <a:extLst>
              <a:ext uri="{FF2B5EF4-FFF2-40B4-BE49-F238E27FC236}">
                <a16:creationId xmlns:a16="http://schemas.microsoft.com/office/drawing/2014/main" id="{28A92E7D-44E5-4205-8F2A-5ABC0ED3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106738"/>
            <a:ext cx="1714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ovéPole 1">
            <a:extLst>
              <a:ext uri="{FF2B5EF4-FFF2-40B4-BE49-F238E27FC236}">
                <a16:creationId xmlns:a16="http://schemas.microsoft.com/office/drawing/2014/main" id="{18ED118B-3107-4F0B-8B09-CA4D3A06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900363"/>
            <a:ext cx="442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Obchodování je možné </a:t>
            </a:r>
            <a:r>
              <a:rPr lang="cs-CZ" altLang="en-US" sz="16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(buď na SIDC VDT nebo na Záložním VDT)</a:t>
            </a:r>
          </a:p>
        </p:txBody>
      </p:sp>
      <p:pic>
        <p:nvPicPr>
          <p:cNvPr id="25618" name="Picture 63">
            <a:extLst>
              <a:ext uri="{FF2B5EF4-FFF2-40B4-BE49-F238E27FC236}">
                <a16:creationId xmlns:a16="http://schemas.microsoft.com/office/drawing/2014/main" id="{1A3C80D2-479C-4805-8BBD-5A29DA4A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6258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ovéPole 26">
            <a:extLst>
              <a:ext uri="{FF2B5EF4-FFF2-40B4-BE49-F238E27FC236}">
                <a16:creationId xmlns:a16="http://schemas.microsoft.com/office/drawing/2014/main" id="{13B8CD58-F0DC-46CD-BA14-76E6C752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429000"/>
            <a:ext cx="434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Obchodování není možné </a:t>
            </a:r>
            <a:r>
              <a:rPr lang="cs-CZ" altLang="en-US" sz="16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(spojení se systémem XBID je dočasně nedostupné)</a:t>
            </a:r>
          </a:p>
        </p:txBody>
      </p:sp>
      <p:sp>
        <p:nvSpPr>
          <p:cNvPr id="25620" name="Text Box 5">
            <a:extLst>
              <a:ext uri="{FF2B5EF4-FFF2-40B4-BE49-F238E27FC236}">
                <a16:creationId xmlns:a16="http://schemas.microsoft.com/office/drawing/2014/main" id="{2DC0432F-F1FF-4FCB-B971-805B38774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25621" name="Text Box 6">
            <a:extLst>
              <a:ext uri="{FF2B5EF4-FFF2-40B4-BE49-F238E27FC236}">
                <a16:creationId xmlns:a16="http://schemas.microsoft.com/office/drawing/2014/main" id="{9B1C8027-DACA-4EB9-901C-55FC3BA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67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Hlavní změny na obchodní obrazovce SIDC VDT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délník 2">
            <a:extLst>
              <a:ext uri="{FF2B5EF4-FFF2-40B4-BE49-F238E27FC236}">
                <a16:creationId xmlns:a16="http://schemas.microsoft.com/office/drawing/2014/main" id="{7D96755D-7D34-4785-AD24-8023493B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1557338"/>
            <a:ext cx="8231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rgbClr val="222222"/>
                </a:solidFill>
              </a:rPr>
              <a:t>Účastníci trhu jsou informováni </a:t>
            </a:r>
            <a:r>
              <a:rPr lang="cs-CZ" altLang="en-US" b="1" dirty="0">
                <a:solidFill>
                  <a:srgbClr val="222222"/>
                </a:solidFill>
              </a:rPr>
              <a:t>o svém spojení se serverem OTE-COM </a:t>
            </a:r>
            <a:r>
              <a:rPr lang="cs-CZ" altLang="en-US" dirty="0">
                <a:solidFill>
                  <a:srgbClr val="222222"/>
                </a:solidFill>
              </a:rPr>
              <a:t>pomocí symbolů semaforu v záhlaví aplikace OTE-COM</a:t>
            </a:r>
            <a:endParaRPr lang="cs-CZ" altLang="en-US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endParaRPr lang="cs-CZ" altLang="en-US" dirty="0">
              <a:solidFill>
                <a:srgbClr val="222222"/>
              </a:solidFill>
              <a:latin typeface="inherit" charset="0"/>
            </a:endParaRPr>
          </a:p>
        </p:txBody>
      </p:sp>
      <p:grpSp>
        <p:nvGrpSpPr>
          <p:cNvPr id="27651" name="Group 1">
            <a:extLst>
              <a:ext uri="{FF2B5EF4-FFF2-40B4-BE49-F238E27FC236}">
                <a16:creationId xmlns:a16="http://schemas.microsoft.com/office/drawing/2014/main" id="{B005C9D5-4D52-4E3C-8B16-83516122ECE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04813"/>
            <a:ext cx="8339137" cy="384175"/>
            <a:chOff x="227" y="300"/>
            <a:chExt cx="5253" cy="242"/>
          </a:xfrm>
        </p:grpSpPr>
        <p:sp>
          <p:nvSpPr>
            <p:cNvPr id="27684" name="Line 2">
              <a:extLst>
                <a:ext uri="{FF2B5EF4-FFF2-40B4-BE49-F238E27FC236}">
                  <a16:creationId xmlns:a16="http://schemas.microsoft.com/office/drawing/2014/main" id="{3F80CC59-031F-4B50-B2D1-D303516DC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85" name="Line 3">
              <a:extLst>
                <a:ext uri="{FF2B5EF4-FFF2-40B4-BE49-F238E27FC236}">
                  <a16:creationId xmlns:a16="http://schemas.microsoft.com/office/drawing/2014/main" id="{2C8E8126-8AD1-4494-AFFB-EF01770F9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27686" name="Picture 4">
              <a:extLst>
                <a:ext uri="{FF2B5EF4-FFF2-40B4-BE49-F238E27FC236}">
                  <a16:creationId xmlns:a16="http://schemas.microsoft.com/office/drawing/2014/main" id="{4B6C4AD7-C98B-4C60-BFE4-12E56B5AB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652" name="Text Box 6">
            <a:extLst>
              <a:ext uri="{FF2B5EF4-FFF2-40B4-BE49-F238E27FC236}">
                <a16:creationId xmlns:a16="http://schemas.microsoft.com/office/drawing/2014/main" id="{7BDDC313-4759-4904-A58A-92D94F37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65175"/>
            <a:ext cx="83375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Znaky informující o spojení účastníka trhu se serverem OTE-COM a OTE-COM s centrálním systémem XBID</a:t>
            </a:r>
          </a:p>
        </p:txBody>
      </p:sp>
      <p:sp>
        <p:nvSpPr>
          <p:cNvPr id="27653" name="Line 7">
            <a:extLst>
              <a:ext uri="{FF2B5EF4-FFF2-40B4-BE49-F238E27FC236}">
                <a16:creationId xmlns:a16="http://schemas.microsoft.com/office/drawing/2014/main" id="{54BE0721-7811-4CC2-B5CB-740529DE5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F201B032-5298-4346-8A0C-A38EDF4F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7655" name="Line 10">
            <a:extLst>
              <a:ext uri="{FF2B5EF4-FFF2-40B4-BE49-F238E27FC236}">
                <a16:creationId xmlns:a16="http://schemas.microsoft.com/office/drawing/2014/main" id="{1A9F3E83-1AB0-4037-8A63-A63CD5073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656" name="Skupina 16">
            <a:extLst>
              <a:ext uri="{FF2B5EF4-FFF2-40B4-BE49-F238E27FC236}">
                <a16:creationId xmlns:a16="http://schemas.microsoft.com/office/drawing/2014/main" id="{A00C989A-D153-45F0-867F-BC046B68C9D0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27681" name="Line 7">
              <a:extLst>
                <a:ext uri="{FF2B5EF4-FFF2-40B4-BE49-F238E27FC236}">
                  <a16:creationId xmlns:a16="http://schemas.microsoft.com/office/drawing/2014/main" id="{268DD202-50C2-4E4C-85F4-EF86D849A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82" name="Rectangle 9">
              <a:extLst>
                <a:ext uri="{FF2B5EF4-FFF2-40B4-BE49-F238E27FC236}">
                  <a16:creationId xmlns:a16="http://schemas.microsoft.com/office/drawing/2014/main" id="{EF3F0441-8E12-447A-B6F6-7BEAA74F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A1AB000E-4597-4232-AD6A-7AF6D1AE2470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13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683" name="Line 10">
              <a:extLst>
                <a:ext uri="{FF2B5EF4-FFF2-40B4-BE49-F238E27FC236}">
                  <a16:creationId xmlns:a16="http://schemas.microsoft.com/office/drawing/2014/main" id="{8066967A-90C2-4FFA-970C-1FBEFA53D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57" name="Skupina 7">
            <a:extLst>
              <a:ext uri="{FF2B5EF4-FFF2-40B4-BE49-F238E27FC236}">
                <a16:creationId xmlns:a16="http://schemas.microsoft.com/office/drawing/2014/main" id="{B3D22B19-58D8-4E7C-9E21-1ABB977C9616}"/>
              </a:ext>
            </a:extLst>
          </p:cNvPr>
          <p:cNvGrpSpPr>
            <a:grpSpLocks/>
          </p:cNvGrpSpPr>
          <p:nvPr/>
        </p:nvGrpSpPr>
        <p:grpSpPr bwMode="auto">
          <a:xfrm>
            <a:off x="909638" y="2133600"/>
            <a:ext cx="7694612" cy="1603375"/>
            <a:chOff x="909638" y="2339033"/>
            <a:chExt cx="7694612" cy="1604448"/>
          </a:xfrm>
        </p:grpSpPr>
        <p:grpSp>
          <p:nvGrpSpPr>
            <p:cNvPr id="27672" name="Skupina 5">
              <a:extLst>
                <a:ext uri="{FF2B5EF4-FFF2-40B4-BE49-F238E27FC236}">
                  <a16:creationId xmlns:a16="http://schemas.microsoft.com/office/drawing/2014/main" id="{D865C83A-2CDD-4383-B9E5-F8AB0DA9F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638" y="2339033"/>
              <a:ext cx="7694612" cy="338554"/>
              <a:chOff x="910431" y="2445306"/>
              <a:chExt cx="7693819" cy="338045"/>
            </a:xfrm>
          </p:grpSpPr>
          <p:pic>
            <p:nvPicPr>
              <p:cNvPr id="27679" name="Picture 64">
                <a:extLst>
                  <a:ext uri="{FF2B5EF4-FFF2-40B4-BE49-F238E27FC236}">
                    <a16:creationId xmlns:a16="http://schemas.microsoft.com/office/drawing/2014/main" id="{A882BE8D-898A-463E-80AF-9224E1996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431" y="2560961"/>
                <a:ext cx="172720" cy="17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80" name="TextovéPole 1">
                <a:extLst>
                  <a:ext uri="{FF2B5EF4-FFF2-40B4-BE49-F238E27FC236}">
                    <a16:creationId xmlns:a16="http://schemas.microsoft.com/office/drawing/2014/main" id="{0B8327FE-AD18-40E6-BA55-B795C9778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450" y="2445306"/>
                <a:ext cx="7416800" cy="33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en-US" sz="16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Spojení je funkční</a:t>
                </a:r>
              </a:p>
            </p:txBody>
          </p:sp>
        </p:grpSp>
        <p:grpSp>
          <p:nvGrpSpPr>
            <p:cNvPr id="27673" name="Skupina 6">
              <a:extLst>
                <a:ext uri="{FF2B5EF4-FFF2-40B4-BE49-F238E27FC236}">
                  <a16:creationId xmlns:a16="http://schemas.microsoft.com/office/drawing/2014/main" id="{B023B783-4712-4D66-827B-59641021B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638" y="2627839"/>
              <a:ext cx="7692784" cy="553998"/>
              <a:chOff x="910431" y="3212111"/>
              <a:chExt cx="7691991" cy="554187"/>
            </a:xfrm>
          </p:grpSpPr>
          <p:pic>
            <p:nvPicPr>
              <p:cNvPr id="27677" name="Picture 63">
                <a:extLst>
                  <a:ext uri="{FF2B5EF4-FFF2-40B4-BE49-F238E27FC236}">
                    <a16:creationId xmlns:a16="http://schemas.microsoft.com/office/drawing/2014/main" id="{25617C79-DCDB-4207-9AB3-432C2BF31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431" y="3321277"/>
                <a:ext cx="172720" cy="17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8" name="TextovéPole 26">
                <a:extLst>
                  <a:ext uri="{FF2B5EF4-FFF2-40B4-BE49-F238E27FC236}">
                    <a16:creationId xmlns:a16="http://schemas.microsoft.com/office/drawing/2014/main" id="{2B024A5D-EFA7-4EF2-A5D9-1E19EEE16C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622" y="3212111"/>
                <a:ext cx="7416800" cy="55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en-US" sz="16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Spojení je dočasně ztraceno	</a:t>
                </a:r>
              </a:p>
              <a:p>
                <a:r>
                  <a:rPr lang="cs-CZ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Systém se automaticky pokouší opětovně spojení navázat</a:t>
                </a:r>
              </a:p>
            </p:txBody>
          </p:sp>
        </p:grpSp>
        <p:grpSp>
          <p:nvGrpSpPr>
            <p:cNvPr id="27674" name="Skupina 7">
              <a:extLst>
                <a:ext uri="{FF2B5EF4-FFF2-40B4-BE49-F238E27FC236}">
                  <a16:creationId xmlns:a16="http://schemas.microsoft.com/office/drawing/2014/main" id="{849F313C-752C-4D09-A0B8-9D1BD60C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638" y="3174060"/>
              <a:ext cx="7694612" cy="769421"/>
              <a:chOff x="910431" y="3978766"/>
              <a:chExt cx="7693819" cy="768927"/>
            </a:xfrm>
          </p:grpSpPr>
          <p:pic>
            <p:nvPicPr>
              <p:cNvPr id="27675" name="Picture 1122">
                <a:extLst>
                  <a:ext uri="{FF2B5EF4-FFF2-40B4-BE49-F238E27FC236}">
                    <a16:creationId xmlns:a16="http://schemas.microsoft.com/office/drawing/2014/main" id="{F43224CA-1330-47F5-A905-0FB5A9637F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431" y="4077072"/>
                <a:ext cx="172720" cy="17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6" name="TextovéPole 27">
                <a:extLst>
                  <a:ext uri="{FF2B5EF4-FFF2-40B4-BE49-F238E27FC236}">
                    <a16:creationId xmlns:a16="http://schemas.microsoft.com/office/drawing/2014/main" id="{FB04CD38-5085-4E6A-88B2-2B8735874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450" y="3978766"/>
                <a:ext cx="7416800" cy="76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en-US" sz="1600" b="1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Spojení selhalo a nelze jej obnovit</a:t>
                </a:r>
                <a:endParaRPr lang="en-US" altLang="en-US" sz="1600" b="1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cs-CZ" altLang="en-US" sz="140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Všechna aktivní okna jsou v takovém případě automaticky zavřeno a je třeba aplikaci OTE-COM restartovat</a:t>
                </a:r>
                <a:endParaRPr lang="en-US" altLang="en-US" sz="140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658" name="Obdélník 2">
            <a:extLst>
              <a:ext uri="{FF2B5EF4-FFF2-40B4-BE49-F238E27FC236}">
                <a16:creationId xmlns:a16="http://schemas.microsoft.com/office/drawing/2014/main" id="{1D2FFFB5-9F6F-4C7B-B624-58001480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716338"/>
            <a:ext cx="8231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</a:rPr>
              <a:t>Účastníci trhu jsou informováni </a:t>
            </a:r>
            <a:r>
              <a:rPr lang="cs-CZ" altLang="en-US" b="1">
                <a:solidFill>
                  <a:srgbClr val="222222"/>
                </a:solidFill>
              </a:rPr>
              <a:t>o spojení serveru OTE-COM s centrálním systémem XBID </a:t>
            </a:r>
            <a:r>
              <a:rPr lang="cs-CZ" altLang="en-US">
                <a:solidFill>
                  <a:srgbClr val="222222"/>
                </a:solidFill>
              </a:rPr>
              <a:t>pomocí následujících symbolů v záhlaví aplikace:</a:t>
            </a:r>
            <a:endParaRPr lang="cs-CZ" altLang="en-US">
              <a:solidFill>
                <a:srgbClr val="222222"/>
              </a:solidFill>
              <a:latin typeface="inherit" charset="0"/>
            </a:endParaRPr>
          </a:p>
        </p:txBody>
      </p:sp>
      <p:sp>
        <p:nvSpPr>
          <p:cNvPr id="27659" name="Rectangle 27">
            <a:extLst>
              <a:ext uri="{FF2B5EF4-FFF2-40B4-BE49-F238E27FC236}">
                <a16:creationId xmlns:a16="http://schemas.microsoft.com/office/drawing/2014/main" id="{795E4646-54B0-467B-ADF2-16117292B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27660" name="Rectangle 29">
            <a:extLst>
              <a:ext uri="{FF2B5EF4-FFF2-40B4-BE49-F238E27FC236}">
                <a16:creationId xmlns:a16="http://schemas.microsoft.com/office/drawing/2014/main" id="{15CBE88B-406B-4C5A-B2E5-5594D523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4758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 altLang="cs-CZ"/>
          </a:p>
        </p:txBody>
      </p:sp>
      <p:grpSp>
        <p:nvGrpSpPr>
          <p:cNvPr id="27661" name="Skupina 9">
            <a:extLst>
              <a:ext uri="{FF2B5EF4-FFF2-40B4-BE49-F238E27FC236}">
                <a16:creationId xmlns:a16="http://schemas.microsoft.com/office/drawing/2014/main" id="{6AD38EDB-DE93-4CF4-882A-72E77C6FC6C2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4337050"/>
            <a:ext cx="7931150" cy="2187575"/>
            <a:chOff x="849684" y="4386590"/>
            <a:chExt cx="7930777" cy="2188696"/>
          </a:xfrm>
        </p:grpSpPr>
        <p:grpSp>
          <p:nvGrpSpPr>
            <p:cNvPr id="27663" name="Skupina 5">
              <a:extLst>
                <a:ext uri="{FF2B5EF4-FFF2-40B4-BE49-F238E27FC236}">
                  <a16:creationId xmlns:a16="http://schemas.microsoft.com/office/drawing/2014/main" id="{93B020F2-5A70-400C-8748-519AAF1B8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184" y="4386590"/>
              <a:ext cx="7689237" cy="338554"/>
              <a:chOff x="881434" y="5017631"/>
              <a:chExt cx="7689237" cy="338554"/>
            </a:xfrm>
          </p:grpSpPr>
          <p:pic>
            <p:nvPicPr>
              <p:cNvPr id="27670" name="Obrázek 27">
                <a:extLst>
                  <a:ext uri="{FF2B5EF4-FFF2-40B4-BE49-F238E27FC236}">
                    <a16:creationId xmlns:a16="http://schemas.microsoft.com/office/drawing/2014/main" id="{2CA98A7F-F899-4C54-A856-57275420A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434" y="5072608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1" name="TextovéPole 1">
                <a:extLst>
                  <a:ext uri="{FF2B5EF4-FFF2-40B4-BE49-F238E27FC236}">
                    <a16:creationId xmlns:a16="http://schemas.microsoft.com/office/drawing/2014/main" id="{C2DC5697-4507-4FB2-88D7-C0F583EFA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3107" y="5017631"/>
                <a:ext cx="741756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en-US" sz="1600" b="1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Spojení s XBID je funkční</a:t>
                </a:r>
              </a:p>
            </p:txBody>
          </p:sp>
        </p:grpSp>
        <p:grpSp>
          <p:nvGrpSpPr>
            <p:cNvPr id="27664" name="Skupina 6">
              <a:extLst>
                <a:ext uri="{FF2B5EF4-FFF2-40B4-BE49-F238E27FC236}">
                  <a16:creationId xmlns:a16="http://schemas.microsoft.com/office/drawing/2014/main" id="{078A9C4D-AE4B-4739-9047-B5E0916EA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684" y="4653427"/>
              <a:ext cx="7930777" cy="1416499"/>
              <a:chOff x="849684" y="5322091"/>
              <a:chExt cx="7930777" cy="1416499"/>
            </a:xfrm>
          </p:grpSpPr>
          <p:graphicFrame>
            <p:nvGraphicFramePr>
              <p:cNvPr id="27668" name="Objekt 4">
                <a:extLst>
                  <a:ext uri="{FF2B5EF4-FFF2-40B4-BE49-F238E27FC236}">
                    <a16:creationId xmlns:a16="http://schemas.microsoft.com/office/drawing/2014/main" id="{F9C1F663-C35B-430B-B441-C8630B30AF9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9684" y="5373216"/>
              <a:ext cx="292100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46" name="Bitmap Image" r:id="rId9" imgW="0" imgH="0" progId="Paint.Picture">
                      <p:embed/>
                    </p:oleObj>
                  </mc:Choice>
                  <mc:Fallback>
                    <p:oleObj name="Bitmap Image" r:id="rId9" imgW="0" imgH="0" progId="Paint.Picture">
                      <p:embed/>
                      <p:pic>
                        <p:nvPicPr>
                          <p:cNvPr id="0" name="Objek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9684" y="5373216"/>
                            <a:ext cx="292100" cy="276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TextovéPole 1">
                <a:extLst>
                  <a:ext uri="{FF2B5EF4-FFF2-40B4-BE49-F238E27FC236}">
                    <a16:creationId xmlns:a16="http://schemas.microsoft.com/office/drawing/2014/main" id="{E514B7C7-5C98-4559-AE77-E16BA5282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630" y="5322091"/>
                <a:ext cx="7595831" cy="141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altLang="en-US" sz="16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Spojení s XBID ztraceno</a:t>
                </a:r>
                <a:endParaRPr lang="en-US" altLang="en-US" sz="1600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cs-CZ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Tato situace, která je také indikována žlutým semaforem v panelu přehledu trhu, nastává v těchto případech</a:t>
                </a:r>
                <a:r>
                  <a:rPr lang="en-US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>
                  <a:defRPr/>
                </a:pPr>
                <a:r>
                  <a:rPr lang="en-US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- </a:t>
                </a:r>
                <a:r>
                  <a:rPr lang="cs-CZ" altLang="en-US" sz="14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selhalo spojení s XBID </a:t>
                </a:r>
                <a:r>
                  <a:rPr lang="en-US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cs-CZ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zadání a modifikace nabídek je možná, ale bude provedena až po						opětovném navázání spojení s XBID</a:t>
                </a:r>
                <a:r>
                  <a:rPr lang="en-US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cs-CZ" altLang="en-US" sz="1400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cs-CZ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</a:t>
                </a:r>
                <a:r>
                  <a:rPr lang="cs-CZ" altLang="en-US" sz="14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spojení s XBID bylo přerušeno ze strany OTE </a:t>
                </a:r>
                <a:r>
                  <a:rPr lang="en-US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cs-CZ" altLang="en-US" sz="14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zadání a modifikace nabídek není možná</a:t>
                </a:r>
                <a:endParaRPr lang="en-US" altLang="en-US" sz="1400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665" name="Skupina 8">
              <a:extLst>
                <a:ext uri="{FF2B5EF4-FFF2-40B4-BE49-F238E27FC236}">
                  <a16:creationId xmlns:a16="http://schemas.microsoft.com/office/drawing/2014/main" id="{1AC2789D-0964-4A3A-894F-1D21F664A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751" y="6021288"/>
              <a:ext cx="7720670" cy="553998"/>
              <a:chOff x="881751" y="6021288"/>
              <a:chExt cx="7720670" cy="553998"/>
            </a:xfrm>
          </p:grpSpPr>
          <p:pic>
            <p:nvPicPr>
              <p:cNvPr id="27666" name="Obrázek 37">
                <a:extLst>
                  <a:ext uri="{FF2B5EF4-FFF2-40B4-BE49-F238E27FC236}">
                    <a16:creationId xmlns:a16="http://schemas.microsoft.com/office/drawing/2014/main" id="{AFF4BEB3-4260-444D-AA08-41054F620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751" y="6098304"/>
                <a:ext cx="227965" cy="227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7" name="TextovéPole 1">
                <a:extLst>
                  <a:ext uri="{FF2B5EF4-FFF2-40B4-BE49-F238E27FC236}">
                    <a16:creationId xmlns:a16="http://schemas.microsoft.com/office/drawing/2014/main" id="{D4CE3EE3-F008-47C5-85D9-F01358435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857" y="6021288"/>
                <a:ext cx="74175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en-US" sz="1600" b="1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Záložní VDT je aktivní</a:t>
                </a:r>
                <a:endParaRPr lang="en-US" altLang="en-US" sz="1600" b="1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cs-CZ" altLang="en-US" sz="140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Přeshraniční obchodování není možné</a:t>
                </a:r>
                <a:endParaRPr lang="en-US" altLang="en-US" sz="140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662" name="Text Box 5">
            <a:extLst>
              <a:ext uri="{FF2B5EF4-FFF2-40B4-BE49-F238E27FC236}">
                <a16:creationId xmlns:a16="http://schemas.microsoft.com/office/drawing/2014/main" id="{5112A81F-AB01-414A-85F6-A266157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>
            <a:extLst>
              <a:ext uri="{FF2B5EF4-FFF2-40B4-BE49-F238E27FC236}">
                <a16:creationId xmlns:a16="http://schemas.microsoft.com/office/drawing/2014/main" id="{2888AC9F-77E3-474D-8D15-E0187C9C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497138"/>
            <a:ext cx="84740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bdélník 2">
            <a:extLst>
              <a:ext uri="{FF2B5EF4-FFF2-40B4-BE49-F238E27FC236}">
                <a16:creationId xmlns:a16="http://schemas.microsoft.com/office/drawing/2014/main" id="{C84502C6-556D-467F-A017-29ECC6ACB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365250"/>
            <a:ext cx="82311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Obchodovací obrazovka SIDC VDT v OTE-COM zobrazující dostupnost implicitního obchodování na SIDC VDT </a:t>
            </a:r>
          </a:p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tomto případě je dostupné přeshraniční obchodování tzv. XBID Produktů</a:t>
            </a:r>
            <a:r>
              <a:rPr lang="en-US" altLang="en-US" sz="1600">
                <a:latin typeface="Calibri" panose="020F0502020204030204" pitchFamily="34" charset="0"/>
              </a:rPr>
              <a:t>market connected to XBID is not available and</a:t>
            </a:r>
            <a:endParaRPr lang="cs-CZ" altLang="en-US" sz="1600">
              <a:latin typeface="Calibri" panose="020F0502020204030204" pitchFamily="34" charset="0"/>
            </a:endParaRPr>
          </a:p>
        </p:txBody>
      </p:sp>
      <p:grpSp>
        <p:nvGrpSpPr>
          <p:cNvPr id="29700" name="Group 1">
            <a:extLst>
              <a:ext uri="{FF2B5EF4-FFF2-40B4-BE49-F238E27FC236}">
                <a16:creationId xmlns:a16="http://schemas.microsoft.com/office/drawing/2014/main" id="{00E5DB17-AAC1-43B5-A62F-C4D2493F4FCA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29728" name="Line 2">
              <a:extLst>
                <a:ext uri="{FF2B5EF4-FFF2-40B4-BE49-F238E27FC236}">
                  <a16:creationId xmlns:a16="http://schemas.microsoft.com/office/drawing/2014/main" id="{B38EC5CB-1318-4AC6-BCC1-0F108CE74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9" name="Line 3">
              <a:extLst>
                <a:ext uri="{FF2B5EF4-FFF2-40B4-BE49-F238E27FC236}">
                  <a16:creationId xmlns:a16="http://schemas.microsoft.com/office/drawing/2014/main" id="{1679E57E-60FA-4679-B352-2C37EC144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29730" name="Picture 4">
              <a:extLst>
                <a:ext uri="{FF2B5EF4-FFF2-40B4-BE49-F238E27FC236}">
                  <a16:creationId xmlns:a16="http://schemas.microsoft.com/office/drawing/2014/main" id="{95DBA612-FC06-439F-969F-1F3B35B33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01" name="Text Box 6">
            <a:extLst>
              <a:ext uri="{FF2B5EF4-FFF2-40B4-BE49-F238E27FC236}">
                <a16:creationId xmlns:a16="http://schemas.microsoft.com/office/drawing/2014/main" id="{7B5A4A07-54DE-4753-8882-65212155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44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Znaky informující o spojení s XBID</a:t>
            </a: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D00AD953-0B2F-486A-8907-013116D53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Rectangle 8">
            <a:extLst>
              <a:ext uri="{FF2B5EF4-FFF2-40B4-BE49-F238E27FC236}">
                <a16:creationId xmlns:a16="http://schemas.microsoft.com/office/drawing/2014/main" id="{A5196F0E-D71E-430F-9F1A-878075E6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29704" name="Line 10">
            <a:extLst>
              <a:ext uri="{FF2B5EF4-FFF2-40B4-BE49-F238E27FC236}">
                <a16:creationId xmlns:a16="http://schemas.microsoft.com/office/drawing/2014/main" id="{E234F0E0-6848-4146-A6D6-A8237A43F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705" name="Skupina 16">
            <a:extLst>
              <a:ext uri="{FF2B5EF4-FFF2-40B4-BE49-F238E27FC236}">
                <a16:creationId xmlns:a16="http://schemas.microsoft.com/office/drawing/2014/main" id="{CE56D0B2-0BF1-488B-91AE-DB767E76E84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29725" name="Line 7">
              <a:extLst>
                <a:ext uri="{FF2B5EF4-FFF2-40B4-BE49-F238E27FC236}">
                  <a16:creationId xmlns:a16="http://schemas.microsoft.com/office/drawing/2014/main" id="{B45F9E6B-2559-4722-BA99-7A09FD9BA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6" name="Rectangle 9">
              <a:extLst>
                <a:ext uri="{FF2B5EF4-FFF2-40B4-BE49-F238E27FC236}">
                  <a16:creationId xmlns:a16="http://schemas.microsoft.com/office/drawing/2014/main" id="{E568C0DB-3842-45F5-9351-1CFDF29C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F2DA49B1-2BA7-4391-AB6F-323FA26ADCA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14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27" name="Line 10">
              <a:extLst>
                <a:ext uri="{FF2B5EF4-FFF2-40B4-BE49-F238E27FC236}">
                  <a16:creationId xmlns:a16="http://schemas.microsoft.com/office/drawing/2014/main" id="{6970CA8F-2BA6-43DE-880D-D28CD0771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706" name="Obdélník 2">
            <a:extLst>
              <a:ext uri="{FF2B5EF4-FFF2-40B4-BE49-F238E27FC236}">
                <a16:creationId xmlns:a16="http://schemas.microsoft.com/office/drawing/2014/main" id="{6530DEAD-F0BA-4361-B115-60282275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88" y="4919663"/>
            <a:ext cx="22701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semafor zelený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7" name="Obdélník 3">
            <a:extLst>
              <a:ext uri="{FF2B5EF4-FFF2-40B4-BE49-F238E27FC236}">
                <a16:creationId xmlns:a16="http://schemas.microsoft.com/office/drawing/2014/main" id="{E4574A5F-EEBF-44B8-8C44-DDA65282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3902075"/>
            <a:ext cx="2627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zobrazen text 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en-US" sz="1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XBID </a:t>
            </a:r>
            <a:r>
              <a:rPr lang="cs-CZ" altLang="en-US" sz="1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připojen</a:t>
            </a:r>
            <a:r>
              <a:rPr lang="en-US" altLang="en-US" sz="1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en-US" sz="1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XBID Produkty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</p:txBody>
      </p:sp>
      <p:sp>
        <p:nvSpPr>
          <p:cNvPr id="29708" name="Obdélník 4">
            <a:extLst>
              <a:ext uri="{FF2B5EF4-FFF2-40B4-BE49-F238E27FC236}">
                <a16:creationId xmlns:a16="http://schemas.microsoft.com/office/drawing/2014/main" id="{D1538BBE-065F-4524-8D67-00CFF39B5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538788"/>
            <a:ext cx="215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u kontraktů je zelený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9" name="Obdélník 5">
            <a:extLst>
              <a:ext uri="{FF2B5EF4-FFF2-40B4-BE49-F238E27FC236}">
                <a16:creationId xmlns:a16="http://schemas.microsoft.com/office/drawing/2014/main" id="{616C1C0A-4C4A-4E80-B954-7C24B4BB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6338"/>
            <a:ext cx="349091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záhlaví aplikace OTE-COM je zobrazena ikona zelené fajfky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v záhlaví aplikace OTE-COM indikuje spojení účastníka trhu se serverem OTE-COM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10" name="Skupina 14">
            <a:extLst>
              <a:ext uri="{FF2B5EF4-FFF2-40B4-BE49-F238E27FC236}">
                <a16:creationId xmlns:a16="http://schemas.microsoft.com/office/drawing/2014/main" id="{CDCA0CDE-AF9F-4253-9B36-0F411A66F267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2762250"/>
            <a:ext cx="8281988" cy="2776538"/>
            <a:chOff x="368648" y="2761766"/>
            <a:chExt cx="8281313" cy="2777020"/>
          </a:xfrm>
        </p:grpSpPr>
        <p:grpSp>
          <p:nvGrpSpPr>
            <p:cNvPr id="29717" name="Skupina 6">
              <a:extLst>
                <a:ext uri="{FF2B5EF4-FFF2-40B4-BE49-F238E27FC236}">
                  <a16:creationId xmlns:a16="http://schemas.microsoft.com/office/drawing/2014/main" id="{88AC5460-A1DE-4D53-9CD7-FD9E366B8F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48" y="2761766"/>
              <a:ext cx="1399658" cy="774806"/>
              <a:chOff x="368648" y="2312833"/>
              <a:chExt cx="1399658" cy="774806"/>
            </a:xfrm>
          </p:grpSpPr>
          <p:sp>
            <p:nvSpPr>
              <p:cNvPr id="29722" name="AutoShape 12">
                <a:extLst>
                  <a:ext uri="{FF2B5EF4-FFF2-40B4-BE49-F238E27FC236}">
                    <a16:creationId xmlns:a16="http://schemas.microsoft.com/office/drawing/2014/main" id="{B12E1E29-9281-4583-9EE3-F1991E10B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109" y="2821093"/>
                <a:ext cx="216024" cy="266546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  <p:sp>
            <p:nvSpPr>
              <p:cNvPr id="29723" name="AutoShape 12">
                <a:extLst>
                  <a:ext uri="{FF2B5EF4-FFF2-40B4-BE49-F238E27FC236}">
                    <a16:creationId xmlns:a16="http://schemas.microsoft.com/office/drawing/2014/main" id="{4AE3473A-4361-4F3B-AACD-28EA26F42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48" y="2312833"/>
                <a:ext cx="251198" cy="227984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  <p:sp>
            <p:nvSpPr>
              <p:cNvPr id="29724" name="AutoShape 12">
                <a:extLst>
                  <a:ext uri="{FF2B5EF4-FFF2-40B4-BE49-F238E27FC236}">
                    <a16:creationId xmlns:a16="http://schemas.microsoft.com/office/drawing/2014/main" id="{4CE9FFF9-2F47-44B7-9D74-B9FF29F97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379" y="2420945"/>
                <a:ext cx="1095927" cy="170817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</p:grpSp>
        <p:cxnSp>
          <p:nvCxnSpPr>
            <p:cNvPr id="29718" name="AutoShape 16">
              <a:extLst>
                <a:ext uri="{FF2B5EF4-FFF2-40B4-BE49-F238E27FC236}">
                  <a16:creationId xmlns:a16="http://schemas.microsoft.com/office/drawing/2014/main" id="{2DCCCF36-16EF-435E-8F35-728395DB314E}"/>
                </a:ext>
              </a:extLst>
            </p:cNvPr>
            <p:cNvCxnSpPr>
              <a:cxnSpLocks noChangeShapeType="1"/>
              <a:endCxn id="29708" idx="0"/>
            </p:cNvCxnSpPr>
            <p:nvPr/>
          </p:nvCxnSpPr>
          <p:spPr bwMode="auto">
            <a:xfrm>
              <a:off x="1248133" y="3568504"/>
              <a:ext cx="1663720" cy="1970282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719" name="AutoShape 16">
              <a:extLst>
                <a:ext uri="{FF2B5EF4-FFF2-40B4-BE49-F238E27FC236}">
                  <a16:creationId xmlns:a16="http://schemas.microsoft.com/office/drawing/2014/main" id="{9EC565DE-30A6-4114-9A64-284401C598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2917" y="3040695"/>
              <a:ext cx="84974" cy="1806352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720" name="AutoShape 16">
              <a:extLst>
                <a:ext uri="{FF2B5EF4-FFF2-40B4-BE49-F238E27FC236}">
                  <a16:creationId xmlns:a16="http://schemas.microsoft.com/office/drawing/2014/main" id="{183F0FDF-8389-4111-84BC-7E80EA571E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18483" y="3068856"/>
              <a:ext cx="1556151" cy="999295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721" name="AutoShape 16">
              <a:extLst>
                <a:ext uri="{FF2B5EF4-FFF2-40B4-BE49-F238E27FC236}">
                  <a16:creationId xmlns:a16="http://schemas.microsoft.com/office/drawing/2014/main" id="{A64DEFD9-AB7E-45CB-A72B-53BB777214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68344" y="2836034"/>
              <a:ext cx="981617" cy="2124338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9711" name="AutoShape 12">
            <a:extLst>
              <a:ext uri="{FF2B5EF4-FFF2-40B4-BE49-F238E27FC236}">
                <a16:creationId xmlns:a16="http://schemas.microsoft.com/office/drawing/2014/main" id="{9BC1B330-D66A-45C0-9BB8-70F9BE50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0" y="2632075"/>
            <a:ext cx="142875" cy="126999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pic>
        <p:nvPicPr>
          <p:cNvPr id="29712" name="Picture 64">
            <a:extLst>
              <a:ext uri="{FF2B5EF4-FFF2-40B4-BE49-F238E27FC236}">
                <a16:creationId xmlns:a16="http://schemas.microsoft.com/office/drawing/2014/main" id="{17398E6B-1266-41D3-8B2C-C3A50CFB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5386388"/>
            <a:ext cx="1730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64">
            <a:extLst>
              <a:ext uri="{FF2B5EF4-FFF2-40B4-BE49-F238E27FC236}">
                <a16:creationId xmlns:a16="http://schemas.microsoft.com/office/drawing/2014/main" id="{2338E6DD-2928-4C36-BC9F-EFDABCA3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6118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64">
            <a:extLst>
              <a:ext uri="{FF2B5EF4-FFF2-40B4-BE49-F238E27FC236}">
                <a16:creationId xmlns:a16="http://schemas.microsoft.com/office/drawing/2014/main" id="{6AB8162A-CED7-4599-BCB6-96F8D41D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45038"/>
            <a:ext cx="1730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Obrázek 27">
            <a:extLst>
              <a:ext uri="{FF2B5EF4-FFF2-40B4-BE49-F238E27FC236}">
                <a16:creationId xmlns:a16="http://schemas.microsoft.com/office/drawing/2014/main" id="{B783B7E8-A6CF-487E-859C-EA548F68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7736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Text Box 5">
            <a:extLst>
              <a:ext uri="{FF2B5EF4-FFF2-40B4-BE49-F238E27FC236}">
                <a16:creationId xmlns:a16="http://schemas.microsoft.com/office/drawing/2014/main" id="{F354A3F2-2C70-44B2-80B1-4B823B856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délník 2">
            <a:extLst>
              <a:ext uri="{FF2B5EF4-FFF2-40B4-BE49-F238E27FC236}">
                <a16:creationId xmlns:a16="http://schemas.microsoft.com/office/drawing/2014/main" id="{349BE82C-6032-4B20-95C8-BEF603B4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365250"/>
            <a:ext cx="82311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Obchodovací obrazovka SIDC VDT v OTE-COM zobrazující ztrátu spojení s centrálním systémem XBID</a:t>
            </a:r>
          </a:p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tomto případě je možné nabídky zadávat či modifikovat, ale změna se projeví až po opětovném navázání spojení se systémem XBID</a:t>
            </a:r>
            <a:r>
              <a:rPr lang="en-US" altLang="en-US" sz="1600" dirty="0">
                <a:latin typeface="Calibri" panose="020F0502020204030204" pitchFamily="34" charset="0"/>
              </a:rPr>
              <a:t>connected to XBID is not available and</a:t>
            </a:r>
            <a:endParaRPr lang="cs-CZ" altLang="en-US" sz="1600" dirty="0">
              <a:latin typeface="Calibri" panose="020F0502020204030204" pitchFamily="34" charset="0"/>
            </a:endParaRPr>
          </a:p>
        </p:txBody>
      </p:sp>
      <p:grpSp>
        <p:nvGrpSpPr>
          <p:cNvPr id="31747" name="Group 1">
            <a:extLst>
              <a:ext uri="{FF2B5EF4-FFF2-40B4-BE49-F238E27FC236}">
                <a16:creationId xmlns:a16="http://schemas.microsoft.com/office/drawing/2014/main" id="{29D33635-A499-4125-8E32-2086DE3B27D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31777" name="Line 2">
              <a:extLst>
                <a:ext uri="{FF2B5EF4-FFF2-40B4-BE49-F238E27FC236}">
                  <a16:creationId xmlns:a16="http://schemas.microsoft.com/office/drawing/2014/main" id="{EDCAB81E-BFE1-409C-BAC1-C3606E2D2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8" name="Line 3">
              <a:extLst>
                <a:ext uri="{FF2B5EF4-FFF2-40B4-BE49-F238E27FC236}">
                  <a16:creationId xmlns:a16="http://schemas.microsoft.com/office/drawing/2014/main" id="{514A2E81-700D-4573-A2D0-EF2D4F9D2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1779" name="Picture 4">
              <a:extLst>
                <a:ext uri="{FF2B5EF4-FFF2-40B4-BE49-F238E27FC236}">
                  <a16:creationId xmlns:a16="http://schemas.microsoft.com/office/drawing/2014/main" id="{1DD998EF-38B8-400D-9200-23DEAADCF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748" name="Text Box 6">
            <a:extLst>
              <a:ext uri="{FF2B5EF4-FFF2-40B4-BE49-F238E27FC236}">
                <a16:creationId xmlns:a16="http://schemas.microsoft.com/office/drawing/2014/main" id="{BA494587-4893-4B0C-9FAD-B300112B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44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Znaky informující o spojení s XBID</a:t>
            </a:r>
          </a:p>
        </p:txBody>
      </p:sp>
      <p:sp>
        <p:nvSpPr>
          <p:cNvPr id="31749" name="Line 7">
            <a:extLst>
              <a:ext uri="{FF2B5EF4-FFF2-40B4-BE49-F238E27FC236}">
                <a16:creationId xmlns:a16="http://schemas.microsoft.com/office/drawing/2014/main" id="{18F84E08-53C9-4EDC-8D84-8ED7DA8D5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Rectangle 8">
            <a:extLst>
              <a:ext uri="{FF2B5EF4-FFF2-40B4-BE49-F238E27FC236}">
                <a16:creationId xmlns:a16="http://schemas.microsoft.com/office/drawing/2014/main" id="{0B39EB04-BAEF-41D0-8D87-64EFE485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1751" name="Line 10">
            <a:extLst>
              <a:ext uri="{FF2B5EF4-FFF2-40B4-BE49-F238E27FC236}">
                <a16:creationId xmlns:a16="http://schemas.microsoft.com/office/drawing/2014/main" id="{6A174E6C-CC72-4E2F-9299-047E0F47E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1752" name="Skupina 16">
            <a:extLst>
              <a:ext uri="{FF2B5EF4-FFF2-40B4-BE49-F238E27FC236}">
                <a16:creationId xmlns:a16="http://schemas.microsoft.com/office/drawing/2014/main" id="{D72169AA-0A33-4A67-877F-54CE8A7C6A6A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31774" name="Line 7">
              <a:extLst>
                <a:ext uri="{FF2B5EF4-FFF2-40B4-BE49-F238E27FC236}">
                  <a16:creationId xmlns:a16="http://schemas.microsoft.com/office/drawing/2014/main" id="{583F6CFD-6760-4FDD-9897-179CAE4B8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5" name="Rectangle 9">
              <a:extLst>
                <a:ext uri="{FF2B5EF4-FFF2-40B4-BE49-F238E27FC236}">
                  <a16:creationId xmlns:a16="http://schemas.microsoft.com/office/drawing/2014/main" id="{A28A6731-9BBF-46DE-8874-DB0394172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EE1B85AE-0669-4805-B4DC-13C0729E77F0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15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76" name="Line 10">
              <a:extLst>
                <a:ext uri="{FF2B5EF4-FFF2-40B4-BE49-F238E27FC236}">
                  <a16:creationId xmlns:a16="http://schemas.microsoft.com/office/drawing/2014/main" id="{155D8D19-0799-4E96-AEEF-DB428B36B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1753" name="Obdélník 2">
            <a:extLst>
              <a:ext uri="{FF2B5EF4-FFF2-40B4-BE49-F238E27FC236}">
                <a16:creationId xmlns:a16="http://schemas.microsoft.com/office/drawing/2014/main" id="{2FF6A0C1-FA4C-46BE-A509-84333E7B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88" y="4919663"/>
            <a:ext cx="22701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semafor žlutý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54" name="Obdélník 3">
            <a:extLst>
              <a:ext uri="{FF2B5EF4-FFF2-40B4-BE49-F238E27FC236}">
                <a16:creationId xmlns:a16="http://schemas.microsoft.com/office/drawing/2014/main" id="{8B529074-C485-472F-922A-B1A6142FB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3902075"/>
            <a:ext cx="2627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zobrazen text 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XBID </a:t>
            </a:r>
            <a:r>
              <a:rPr lang="cs-CZ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odpojen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Zastavení obchodování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</p:txBody>
      </p:sp>
      <p:sp>
        <p:nvSpPr>
          <p:cNvPr id="31755" name="Obdélník 4">
            <a:extLst>
              <a:ext uri="{FF2B5EF4-FFF2-40B4-BE49-F238E27FC236}">
                <a16:creationId xmlns:a16="http://schemas.microsoft.com/office/drawing/2014/main" id="{CAC4F3BC-9252-4852-B620-9EC6213F7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538788"/>
            <a:ext cx="215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u kontraktů je zelený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56" name="Obdélník 5">
            <a:extLst>
              <a:ext uri="{FF2B5EF4-FFF2-40B4-BE49-F238E27FC236}">
                <a16:creationId xmlns:a16="http://schemas.microsoft.com/office/drawing/2014/main" id="{A9ED032C-9D35-45C6-84A9-88E6EA83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6338"/>
            <a:ext cx="349091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záhlaví aplikace OTE-COM je zobrazena ikona červeného křížku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endParaRPr lang="en-US" altLang="en-US" sz="1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v záhlaví aplikace OTE-COM indikuje spojení účastníka trhu se serverem OTE-COM</a:t>
            </a:r>
            <a:endParaRPr lang="en-US" altLang="en-US" sz="1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757" name="Skupina 5">
            <a:extLst>
              <a:ext uri="{FF2B5EF4-FFF2-40B4-BE49-F238E27FC236}">
                <a16:creationId xmlns:a16="http://schemas.microsoft.com/office/drawing/2014/main" id="{4D3A3495-EE20-4B93-B23D-6C51844E1C12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2636838"/>
            <a:ext cx="8494712" cy="2901950"/>
            <a:chOff x="360363" y="2522512"/>
            <a:chExt cx="8495168" cy="2901876"/>
          </a:xfrm>
        </p:grpSpPr>
        <p:pic>
          <p:nvPicPr>
            <p:cNvPr id="31764" name="Obrázek 15">
              <a:extLst>
                <a:ext uri="{FF2B5EF4-FFF2-40B4-BE49-F238E27FC236}">
                  <a16:creationId xmlns:a16="http://schemas.microsoft.com/office/drawing/2014/main" id="{C4495D93-706C-473D-83BF-C60C5CF04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2522512"/>
              <a:ext cx="8495168" cy="10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65" name="Skupina 14">
              <a:extLst>
                <a:ext uri="{FF2B5EF4-FFF2-40B4-BE49-F238E27FC236}">
                  <a16:creationId xmlns:a16="http://schemas.microsoft.com/office/drawing/2014/main" id="{0B7A4B19-2406-4EF8-AA88-02BC16560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099" y="2761516"/>
              <a:ext cx="8282189" cy="2662872"/>
              <a:chOff x="368648" y="2761766"/>
              <a:chExt cx="8281313" cy="2662630"/>
            </a:xfrm>
          </p:grpSpPr>
          <p:grpSp>
            <p:nvGrpSpPr>
              <p:cNvPr id="31766" name="Skupina 6">
                <a:extLst>
                  <a:ext uri="{FF2B5EF4-FFF2-40B4-BE49-F238E27FC236}">
                    <a16:creationId xmlns:a16="http://schemas.microsoft.com/office/drawing/2014/main" id="{9E80E8F6-A0AA-4C44-A9E6-D762256471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48" y="2761766"/>
                <a:ext cx="1539443" cy="798521"/>
                <a:chOff x="368648" y="2312833"/>
                <a:chExt cx="1539443" cy="798521"/>
              </a:xfrm>
            </p:grpSpPr>
            <p:sp>
              <p:nvSpPr>
                <p:cNvPr id="31771" name="AutoShape 12">
                  <a:extLst>
                    <a:ext uri="{FF2B5EF4-FFF2-40B4-BE49-F238E27FC236}">
                      <a16:creationId xmlns:a16="http://schemas.microsoft.com/office/drawing/2014/main" id="{BD8BE33E-1DAB-4DCE-BEBE-9FD363175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280" y="2844808"/>
                  <a:ext cx="201764" cy="266546"/>
                </a:xfrm>
                <a:prstGeom prst="roundRect">
                  <a:avLst>
                    <a:gd name="adj" fmla="val 16667"/>
                  </a:avLst>
                </a:prstGeom>
                <a:noFill/>
                <a:ln w="25560" cap="sq">
                  <a:solidFill>
                    <a:srgbClr val="2D2D8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cs-CZ"/>
                </a:p>
              </p:txBody>
            </p:sp>
            <p:sp>
              <p:nvSpPr>
                <p:cNvPr id="31772" name="AutoShape 12">
                  <a:extLst>
                    <a:ext uri="{FF2B5EF4-FFF2-40B4-BE49-F238E27FC236}">
                      <a16:creationId xmlns:a16="http://schemas.microsoft.com/office/drawing/2014/main" id="{4025C546-07BF-45B0-93F0-BC7F62129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48" y="2312833"/>
                  <a:ext cx="251198" cy="227984"/>
                </a:xfrm>
                <a:prstGeom prst="roundRect">
                  <a:avLst>
                    <a:gd name="adj" fmla="val 16667"/>
                  </a:avLst>
                </a:prstGeom>
                <a:noFill/>
                <a:ln w="25560" cap="sq">
                  <a:solidFill>
                    <a:srgbClr val="2D2D8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cs-CZ"/>
                </a:p>
              </p:txBody>
            </p:sp>
            <p:sp>
              <p:nvSpPr>
                <p:cNvPr id="31773" name="AutoShape 12">
                  <a:extLst>
                    <a:ext uri="{FF2B5EF4-FFF2-40B4-BE49-F238E27FC236}">
                      <a16:creationId xmlns:a16="http://schemas.microsoft.com/office/drawing/2014/main" id="{8520E53F-3639-4CD5-8035-DFED12585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617" y="2455862"/>
                  <a:ext cx="1168474" cy="158023"/>
                </a:xfrm>
                <a:prstGeom prst="roundRect">
                  <a:avLst>
                    <a:gd name="adj" fmla="val 16667"/>
                  </a:avLst>
                </a:prstGeom>
                <a:noFill/>
                <a:ln w="25560" cap="sq">
                  <a:solidFill>
                    <a:srgbClr val="2D2D8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cs-CZ"/>
                </a:p>
              </p:txBody>
            </p:sp>
          </p:grpSp>
          <p:cxnSp>
            <p:nvCxnSpPr>
              <p:cNvPr id="31767" name="AutoShape 16">
                <a:extLst>
                  <a:ext uri="{FF2B5EF4-FFF2-40B4-BE49-F238E27FC236}">
                    <a16:creationId xmlns:a16="http://schemas.microsoft.com/office/drawing/2014/main" id="{CF0724BF-1090-4841-B41C-2C93CB7AC6B5}"/>
                  </a:ext>
                </a:extLst>
              </p:cNvPr>
              <p:cNvCxnSpPr>
                <a:cxnSpLocks noChangeShapeType="1"/>
                <a:endCxn id="31755" idx="0"/>
              </p:cNvCxnSpPr>
              <p:nvPr/>
            </p:nvCxnSpPr>
            <p:spPr bwMode="auto">
              <a:xfrm>
                <a:off x="1323854" y="3630412"/>
                <a:ext cx="1587999" cy="1793984"/>
              </a:xfrm>
              <a:prstGeom prst="straightConnector1">
                <a:avLst/>
              </a:prstGeom>
              <a:noFill/>
              <a:ln w="9360" cap="sq">
                <a:solidFill>
                  <a:srgbClr val="2F2F98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68" name="AutoShape 16">
                <a:extLst>
                  <a:ext uri="{FF2B5EF4-FFF2-40B4-BE49-F238E27FC236}">
                    <a16:creationId xmlns:a16="http://schemas.microsoft.com/office/drawing/2014/main" id="{8B8C415F-39BB-4D0B-BBFD-3EB7E0F433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3807" y="3056935"/>
                <a:ext cx="172119" cy="1852978"/>
              </a:xfrm>
              <a:prstGeom prst="straightConnector1">
                <a:avLst/>
              </a:prstGeom>
              <a:noFill/>
              <a:ln w="9360" cap="sq">
                <a:solidFill>
                  <a:srgbClr val="2F2F98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69" name="AutoShape 16">
                <a:extLst>
                  <a:ext uri="{FF2B5EF4-FFF2-40B4-BE49-F238E27FC236}">
                    <a16:creationId xmlns:a16="http://schemas.microsoft.com/office/drawing/2014/main" id="{74FE092C-D7DB-48E6-BF43-69265B89D1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08091" y="3136008"/>
                <a:ext cx="1466543" cy="932143"/>
              </a:xfrm>
              <a:prstGeom prst="straightConnector1">
                <a:avLst/>
              </a:prstGeom>
              <a:noFill/>
              <a:ln w="9360" cap="sq">
                <a:solidFill>
                  <a:srgbClr val="2F2F98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70" name="AutoShape 16">
                <a:extLst>
                  <a:ext uri="{FF2B5EF4-FFF2-40B4-BE49-F238E27FC236}">
                    <a16:creationId xmlns:a16="http://schemas.microsoft.com/office/drawing/2014/main" id="{B52C0BBA-1CD3-4811-9393-94EEDE7262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668344" y="2836034"/>
                <a:ext cx="981617" cy="2124338"/>
              </a:xfrm>
              <a:prstGeom prst="straightConnector1">
                <a:avLst/>
              </a:prstGeom>
              <a:noFill/>
              <a:ln w="9360" cap="sq">
                <a:solidFill>
                  <a:srgbClr val="2F2F98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1758" name="AutoShape 12">
            <a:extLst>
              <a:ext uri="{FF2B5EF4-FFF2-40B4-BE49-F238E27FC236}">
                <a16:creationId xmlns:a16="http://schemas.microsoft.com/office/drawing/2014/main" id="{AC549024-08B1-4C7E-94D8-B01DA80F6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752725"/>
            <a:ext cx="138113" cy="139699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pic>
        <p:nvPicPr>
          <p:cNvPr id="31759" name="Picture 64">
            <a:extLst>
              <a:ext uri="{FF2B5EF4-FFF2-40B4-BE49-F238E27FC236}">
                <a16:creationId xmlns:a16="http://schemas.microsoft.com/office/drawing/2014/main" id="{F85159DF-90E7-44E9-8A73-A6F1E378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5386388"/>
            <a:ext cx="1730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64">
            <a:extLst>
              <a:ext uri="{FF2B5EF4-FFF2-40B4-BE49-F238E27FC236}">
                <a16:creationId xmlns:a16="http://schemas.microsoft.com/office/drawing/2014/main" id="{B8D34015-0173-4D27-B56F-EAB03AFC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6118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Text Box 5">
            <a:extLst>
              <a:ext uri="{FF2B5EF4-FFF2-40B4-BE49-F238E27FC236}">
                <a16:creationId xmlns:a16="http://schemas.microsoft.com/office/drawing/2014/main" id="{A6DF3DBE-54A0-4C2E-8716-EA184CB01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pic>
        <p:nvPicPr>
          <p:cNvPr id="31762" name="Picture 63">
            <a:extLst>
              <a:ext uri="{FF2B5EF4-FFF2-40B4-BE49-F238E27FC236}">
                <a16:creationId xmlns:a16="http://schemas.microsoft.com/office/drawing/2014/main" id="{037FD5C8-F1B2-433A-95A6-5A4D6A55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37100"/>
            <a:ext cx="1730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63" name="Objekt 4">
            <a:extLst>
              <a:ext uri="{FF2B5EF4-FFF2-40B4-BE49-F238E27FC236}">
                <a16:creationId xmlns:a16="http://schemas.microsoft.com/office/drawing/2014/main" id="{82CEF058-86B2-4696-AE13-AE0DA65F4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4738688"/>
          <a:ext cx="292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Bitmap Image" r:id="rId8" imgW="0" imgH="0" progId="Paint.Picture">
                  <p:embed/>
                </p:oleObj>
              </mc:Choice>
              <mc:Fallback>
                <p:oleObj name="Bitmap Image" r:id="rId8" imgW="0" imgH="0" progId="Paint.Picture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38688"/>
                        <a:ext cx="2921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6">
            <a:extLst>
              <a:ext uri="{FF2B5EF4-FFF2-40B4-BE49-F238E27FC236}">
                <a16:creationId xmlns:a16="http://schemas.microsoft.com/office/drawing/2014/main" id="{B729DB7B-2284-4A4E-A3C6-A66C720D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5273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bdélník 2">
            <a:extLst>
              <a:ext uri="{FF2B5EF4-FFF2-40B4-BE49-F238E27FC236}">
                <a16:creationId xmlns:a16="http://schemas.microsoft.com/office/drawing/2014/main" id="{C147946F-8A69-4222-9E17-7DA92D09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365250"/>
            <a:ext cx="82311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Obchodovací obrazovka SIDC VDT v OTE-COM zobrazující pozastavení SIDC VDT na pokyn operátora OTE po ztrátě spojení s centrálním systémem XBID</a:t>
            </a:r>
          </a:p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tomto případě není možné nabídky zadávat, modifikovat ani anulovat</a:t>
            </a:r>
            <a:r>
              <a:rPr lang="en-US" altLang="en-US" sz="1600">
                <a:latin typeface="Calibri" panose="020F0502020204030204" pitchFamily="34" charset="0"/>
              </a:rPr>
              <a:t>connected to XBID is not available and</a:t>
            </a:r>
            <a:endParaRPr lang="cs-CZ" altLang="en-US" sz="1600">
              <a:latin typeface="Calibri" panose="020F0502020204030204" pitchFamily="34" charset="0"/>
            </a:endParaRPr>
          </a:p>
        </p:txBody>
      </p:sp>
      <p:grpSp>
        <p:nvGrpSpPr>
          <p:cNvPr id="33796" name="Group 1">
            <a:extLst>
              <a:ext uri="{FF2B5EF4-FFF2-40B4-BE49-F238E27FC236}">
                <a16:creationId xmlns:a16="http://schemas.microsoft.com/office/drawing/2014/main" id="{3AFC78F8-DFF7-4648-8250-D1267E46EB40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33824" name="Line 2">
              <a:extLst>
                <a:ext uri="{FF2B5EF4-FFF2-40B4-BE49-F238E27FC236}">
                  <a16:creationId xmlns:a16="http://schemas.microsoft.com/office/drawing/2014/main" id="{2148F7C2-5A71-4D47-999E-1540B216B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825" name="Line 3">
              <a:extLst>
                <a:ext uri="{FF2B5EF4-FFF2-40B4-BE49-F238E27FC236}">
                  <a16:creationId xmlns:a16="http://schemas.microsoft.com/office/drawing/2014/main" id="{393EA757-1425-4446-856D-1E9BB9708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3826" name="Picture 4">
              <a:extLst>
                <a:ext uri="{FF2B5EF4-FFF2-40B4-BE49-F238E27FC236}">
                  <a16:creationId xmlns:a16="http://schemas.microsoft.com/office/drawing/2014/main" id="{3C6E4397-BA5C-4653-962A-F0E4699C7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797" name="Text Box 6">
            <a:extLst>
              <a:ext uri="{FF2B5EF4-FFF2-40B4-BE49-F238E27FC236}">
                <a16:creationId xmlns:a16="http://schemas.microsoft.com/office/drawing/2014/main" id="{E19824B6-CD2C-44B5-B09D-149A56AE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44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Znaky informující o spojení s XBID</a:t>
            </a:r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id="{F5E3A905-89B5-4B71-B416-42E0772F8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9" name="Rectangle 8">
            <a:extLst>
              <a:ext uri="{FF2B5EF4-FFF2-40B4-BE49-F238E27FC236}">
                <a16:creationId xmlns:a16="http://schemas.microsoft.com/office/drawing/2014/main" id="{98389213-3B84-40ED-9EB6-22C5EB32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C5C1D7B1-1D58-49EC-994D-32D07D45F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3801" name="Skupina 16">
            <a:extLst>
              <a:ext uri="{FF2B5EF4-FFF2-40B4-BE49-F238E27FC236}">
                <a16:creationId xmlns:a16="http://schemas.microsoft.com/office/drawing/2014/main" id="{F8B868D5-3197-4E57-AF4D-129E430AD247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33821" name="Line 7">
              <a:extLst>
                <a:ext uri="{FF2B5EF4-FFF2-40B4-BE49-F238E27FC236}">
                  <a16:creationId xmlns:a16="http://schemas.microsoft.com/office/drawing/2014/main" id="{FF8801FF-09F0-4295-9476-914C4C708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822" name="Rectangle 9">
              <a:extLst>
                <a:ext uri="{FF2B5EF4-FFF2-40B4-BE49-F238E27FC236}">
                  <a16:creationId xmlns:a16="http://schemas.microsoft.com/office/drawing/2014/main" id="{5702770A-3A96-44EE-A80E-EF6613D4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CEDBC72-5CA0-4167-B03C-1FE27BA98B5A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16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823" name="Line 10">
              <a:extLst>
                <a:ext uri="{FF2B5EF4-FFF2-40B4-BE49-F238E27FC236}">
                  <a16:creationId xmlns:a16="http://schemas.microsoft.com/office/drawing/2014/main" id="{DDC488EB-8CD7-4B49-BD43-61777FC80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802" name="Obdélník 2">
            <a:extLst>
              <a:ext uri="{FF2B5EF4-FFF2-40B4-BE49-F238E27FC236}">
                <a16:creationId xmlns:a16="http://schemas.microsoft.com/office/drawing/2014/main" id="{40D2DED5-7555-4044-B375-94A6AAAC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88" y="4919663"/>
            <a:ext cx="22701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semafor žlutý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3" name="Obdélník 3">
            <a:extLst>
              <a:ext uri="{FF2B5EF4-FFF2-40B4-BE49-F238E27FC236}">
                <a16:creationId xmlns:a16="http://schemas.microsoft.com/office/drawing/2014/main" id="{7150BC96-D036-4FE4-A855-50B48A62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3902075"/>
            <a:ext cx="2627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zobrazen text 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XBID </a:t>
            </a:r>
            <a:r>
              <a:rPr lang="cs-CZ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odpojen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en-US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Zastavení obchodování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</p:txBody>
      </p:sp>
      <p:sp>
        <p:nvSpPr>
          <p:cNvPr id="33804" name="Obdélník 4">
            <a:extLst>
              <a:ext uri="{FF2B5EF4-FFF2-40B4-BE49-F238E27FC236}">
                <a16:creationId xmlns:a16="http://schemas.microsoft.com/office/drawing/2014/main" id="{51E677D2-6B68-4F02-87E1-23AA2D6B3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538788"/>
            <a:ext cx="215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u kontraktů je žlutý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5" name="Obdélník 5">
            <a:extLst>
              <a:ext uri="{FF2B5EF4-FFF2-40B4-BE49-F238E27FC236}">
                <a16:creationId xmlns:a16="http://schemas.microsoft.com/office/drawing/2014/main" id="{0ECA3B30-B86D-4957-A8A0-845BB84D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6338"/>
            <a:ext cx="349091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záhlaví aplikace OTE-COM je zobrazena ikona červeného křížku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endParaRPr lang="en-US" altLang="en-US" sz="1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v záhlaví aplikace OTE-COM indikuje spojení účastníka trhu se serverem OTE-COM</a:t>
            </a:r>
            <a:endParaRPr lang="en-US" altLang="en-US" sz="1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806" name="Skupina 14">
            <a:extLst>
              <a:ext uri="{FF2B5EF4-FFF2-40B4-BE49-F238E27FC236}">
                <a16:creationId xmlns:a16="http://schemas.microsoft.com/office/drawing/2014/main" id="{8951B43B-C9C8-447E-9122-3322942B5D4B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2762250"/>
            <a:ext cx="8281988" cy="2776538"/>
            <a:chOff x="368648" y="2761766"/>
            <a:chExt cx="8281313" cy="2777020"/>
          </a:xfrm>
        </p:grpSpPr>
        <p:grpSp>
          <p:nvGrpSpPr>
            <p:cNvPr id="33813" name="Skupina 6">
              <a:extLst>
                <a:ext uri="{FF2B5EF4-FFF2-40B4-BE49-F238E27FC236}">
                  <a16:creationId xmlns:a16="http://schemas.microsoft.com/office/drawing/2014/main" id="{F917E395-FA7C-478C-BF32-34034DD69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48" y="2761766"/>
              <a:ext cx="1530861" cy="774806"/>
              <a:chOff x="368648" y="2312833"/>
              <a:chExt cx="1530861" cy="774806"/>
            </a:xfrm>
          </p:grpSpPr>
          <p:sp>
            <p:nvSpPr>
              <p:cNvPr id="33818" name="AutoShape 12">
                <a:extLst>
                  <a:ext uri="{FF2B5EF4-FFF2-40B4-BE49-F238E27FC236}">
                    <a16:creationId xmlns:a16="http://schemas.microsoft.com/office/drawing/2014/main" id="{191353B6-4B1E-4A3D-BF42-1B213AC9C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86" y="2821093"/>
                <a:ext cx="201764" cy="266546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  <p:sp>
            <p:nvSpPr>
              <p:cNvPr id="33819" name="AutoShape 12">
                <a:extLst>
                  <a:ext uri="{FF2B5EF4-FFF2-40B4-BE49-F238E27FC236}">
                    <a16:creationId xmlns:a16="http://schemas.microsoft.com/office/drawing/2014/main" id="{2EBBF635-E2EB-42E7-BEA9-F03F0316C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48" y="2312833"/>
                <a:ext cx="251198" cy="227984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  <p:sp>
            <p:nvSpPr>
              <p:cNvPr id="33820" name="AutoShape 12">
                <a:extLst>
                  <a:ext uri="{FF2B5EF4-FFF2-40B4-BE49-F238E27FC236}">
                    <a16:creationId xmlns:a16="http://schemas.microsoft.com/office/drawing/2014/main" id="{C65B2C50-5B6F-42E4-B23F-6B37E538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035" y="2437671"/>
                <a:ext cx="1168474" cy="158023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</p:grpSp>
        <p:cxnSp>
          <p:nvCxnSpPr>
            <p:cNvPr id="33814" name="AutoShape 16">
              <a:extLst>
                <a:ext uri="{FF2B5EF4-FFF2-40B4-BE49-F238E27FC236}">
                  <a16:creationId xmlns:a16="http://schemas.microsoft.com/office/drawing/2014/main" id="{DF4D52DD-B831-4306-BB87-A50EC5DB49A8}"/>
                </a:ext>
              </a:extLst>
            </p:cNvPr>
            <p:cNvCxnSpPr>
              <a:cxnSpLocks noChangeShapeType="1"/>
              <a:endCxn id="33804" idx="0"/>
            </p:cNvCxnSpPr>
            <p:nvPr/>
          </p:nvCxnSpPr>
          <p:spPr bwMode="auto">
            <a:xfrm>
              <a:off x="1248133" y="3568504"/>
              <a:ext cx="1663720" cy="1970282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815" name="AutoShape 16">
              <a:extLst>
                <a:ext uri="{FF2B5EF4-FFF2-40B4-BE49-F238E27FC236}">
                  <a16:creationId xmlns:a16="http://schemas.microsoft.com/office/drawing/2014/main" id="{30BA0715-E40A-4B44-B05A-820B04B01C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3807" y="3056935"/>
              <a:ext cx="172119" cy="1852978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816" name="AutoShape 16">
              <a:extLst>
                <a:ext uri="{FF2B5EF4-FFF2-40B4-BE49-F238E27FC236}">
                  <a16:creationId xmlns:a16="http://schemas.microsoft.com/office/drawing/2014/main" id="{4A289EB1-5BEC-4229-AF5F-07BCA57A27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99509" y="3094878"/>
              <a:ext cx="1475125" cy="973274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817" name="AutoShape 16">
              <a:extLst>
                <a:ext uri="{FF2B5EF4-FFF2-40B4-BE49-F238E27FC236}">
                  <a16:creationId xmlns:a16="http://schemas.microsoft.com/office/drawing/2014/main" id="{00055510-45F8-453D-8B75-480C5FDB5E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68344" y="2836034"/>
              <a:ext cx="981617" cy="2124338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3807" name="AutoShape 12">
            <a:extLst>
              <a:ext uri="{FF2B5EF4-FFF2-40B4-BE49-F238E27FC236}">
                <a16:creationId xmlns:a16="http://schemas.microsoft.com/office/drawing/2014/main" id="{26834070-4A87-46A1-ADFB-0FD85E34A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0" y="2632075"/>
            <a:ext cx="142875" cy="13017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pic>
        <p:nvPicPr>
          <p:cNvPr id="33808" name="Picture 64">
            <a:extLst>
              <a:ext uri="{FF2B5EF4-FFF2-40B4-BE49-F238E27FC236}">
                <a16:creationId xmlns:a16="http://schemas.microsoft.com/office/drawing/2014/main" id="{0DAF8577-BA5E-42C9-B860-304CDFA7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6118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5">
            <a:extLst>
              <a:ext uri="{FF2B5EF4-FFF2-40B4-BE49-F238E27FC236}">
                <a16:creationId xmlns:a16="http://schemas.microsoft.com/office/drawing/2014/main" id="{FCECE937-0CE6-4F59-8921-0A13F863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pic>
        <p:nvPicPr>
          <p:cNvPr id="33810" name="Picture 63">
            <a:extLst>
              <a:ext uri="{FF2B5EF4-FFF2-40B4-BE49-F238E27FC236}">
                <a16:creationId xmlns:a16="http://schemas.microsoft.com/office/drawing/2014/main" id="{1B01A2AF-8B1A-42B2-9F9A-9D484F1F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37100"/>
            <a:ext cx="1730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11" name="Objekt 4">
            <a:extLst>
              <a:ext uri="{FF2B5EF4-FFF2-40B4-BE49-F238E27FC236}">
                <a16:creationId xmlns:a16="http://schemas.microsoft.com/office/drawing/2014/main" id="{4E18185E-E592-4C2F-B684-33D9C0BDF5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4738688"/>
          <a:ext cx="292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6" name="Bitmap Image" r:id="rId8" imgW="0" imgH="0" progId="Paint.Picture">
                  <p:embed/>
                </p:oleObj>
              </mc:Choice>
              <mc:Fallback>
                <p:oleObj name="Bitmap Image" r:id="rId8" imgW="0" imgH="0" progId="Paint.Picture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38688"/>
                        <a:ext cx="2921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2" name="Picture 63">
            <a:extLst>
              <a:ext uri="{FF2B5EF4-FFF2-40B4-BE49-F238E27FC236}">
                <a16:creationId xmlns:a16="http://schemas.microsoft.com/office/drawing/2014/main" id="{D18CF7A9-BFB4-4F88-8659-24DECED6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5392738"/>
            <a:ext cx="1730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>
            <a:extLst>
              <a:ext uri="{FF2B5EF4-FFF2-40B4-BE49-F238E27FC236}">
                <a16:creationId xmlns:a16="http://schemas.microsoft.com/office/drawing/2014/main" id="{75F3C810-422F-4330-98FD-CE64F265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38413"/>
            <a:ext cx="85550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bdélník 2">
            <a:extLst>
              <a:ext uri="{FF2B5EF4-FFF2-40B4-BE49-F238E27FC236}">
                <a16:creationId xmlns:a16="http://schemas.microsoft.com/office/drawing/2014/main" id="{4467FCB6-0FD6-42B5-A552-21DC4969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365250"/>
            <a:ext cx="8231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Obchodovací obrazovka Záložního VDT v OTE-COM, který byl aktivován na pokyn operátora OTE po dlouhodobější ztrátě spojení s centrálním systémem XBID</a:t>
            </a:r>
          </a:p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Obchodování je možné s tzv. produkty záložního VDT</a:t>
            </a:r>
            <a:r>
              <a:rPr lang="en-US" altLang="en-US" sz="1600">
                <a:latin typeface="Calibri" panose="020F0502020204030204" pitchFamily="34" charset="0"/>
              </a:rPr>
              <a:t>to XBID is not available and</a:t>
            </a:r>
            <a:endParaRPr lang="cs-CZ" altLang="en-US" sz="1600">
              <a:latin typeface="Calibri" panose="020F0502020204030204" pitchFamily="34" charset="0"/>
            </a:endParaRPr>
          </a:p>
        </p:txBody>
      </p:sp>
      <p:grpSp>
        <p:nvGrpSpPr>
          <p:cNvPr id="35844" name="Group 1">
            <a:extLst>
              <a:ext uri="{FF2B5EF4-FFF2-40B4-BE49-F238E27FC236}">
                <a16:creationId xmlns:a16="http://schemas.microsoft.com/office/drawing/2014/main" id="{CCD055F1-C4D0-4D91-9BA1-13864A19D06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35872" name="Line 2">
              <a:extLst>
                <a:ext uri="{FF2B5EF4-FFF2-40B4-BE49-F238E27FC236}">
                  <a16:creationId xmlns:a16="http://schemas.microsoft.com/office/drawing/2014/main" id="{4C03F1ED-2B3C-4733-9E79-02DDE53F3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3" name="Line 3">
              <a:extLst>
                <a:ext uri="{FF2B5EF4-FFF2-40B4-BE49-F238E27FC236}">
                  <a16:creationId xmlns:a16="http://schemas.microsoft.com/office/drawing/2014/main" id="{49B7BD9F-4F08-4A37-87E3-A284C87F8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5874" name="Picture 4">
              <a:extLst>
                <a:ext uri="{FF2B5EF4-FFF2-40B4-BE49-F238E27FC236}">
                  <a16:creationId xmlns:a16="http://schemas.microsoft.com/office/drawing/2014/main" id="{C1253C79-0C76-47C2-B468-23C5AFD5A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845" name="Text Box 6">
            <a:extLst>
              <a:ext uri="{FF2B5EF4-FFF2-40B4-BE49-F238E27FC236}">
                <a16:creationId xmlns:a16="http://schemas.microsoft.com/office/drawing/2014/main" id="{7F0CE20A-2E3B-4FA3-A9CF-3794B2E3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44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Znaky informující o spojení s XBID</a:t>
            </a:r>
          </a:p>
        </p:txBody>
      </p:sp>
      <p:sp>
        <p:nvSpPr>
          <p:cNvPr id="35846" name="Line 7">
            <a:extLst>
              <a:ext uri="{FF2B5EF4-FFF2-40B4-BE49-F238E27FC236}">
                <a16:creationId xmlns:a16="http://schemas.microsoft.com/office/drawing/2014/main" id="{66CB0447-6ECC-414B-AE31-9E0C11199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47" name="Rectangle 8">
            <a:extLst>
              <a:ext uri="{FF2B5EF4-FFF2-40B4-BE49-F238E27FC236}">
                <a16:creationId xmlns:a16="http://schemas.microsoft.com/office/drawing/2014/main" id="{EA12AE11-8E03-41C7-A9F0-3347B07C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5848" name="Line 10">
            <a:extLst>
              <a:ext uri="{FF2B5EF4-FFF2-40B4-BE49-F238E27FC236}">
                <a16:creationId xmlns:a16="http://schemas.microsoft.com/office/drawing/2014/main" id="{65D193AA-4445-4248-A96B-963511170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5849" name="Skupina 16">
            <a:extLst>
              <a:ext uri="{FF2B5EF4-FFF2-40B4-BE49-F238E27FC236}">
                <a16:creationId xmlns:a16="http://schemas.microsoft.com/office/drawing/2014/main" id="{2BD4DDE9-5A13-43F7-86AF-8C6115F9910B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35869" name="Line 7">
              <a:extLst>
                <a:ext uri="{FF2B5EF4-FFF2-40B4-BE49-F238E27FC236}">
                  <a16:creationId xmlns:a16="http://schemas.microsoft.com/office/drawing/2014/main" id="{CBC3D4EA-C3EB-498B-AD75-E8D560DC9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Rectangle 9">
              <a:extLst>
                <a:ext uri="{FF2B5EF4-FFF2-40B4-BE49-F238E27FC236}">
                  <a16:creationId xmlns:a16="http://schemas.microsoft.com/office/drawing/2014/main" id="{0A1DF906-FF9E-4B70-859C-034F7FDD8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866778A4-4346-4E1E-B0C2-C8CDEC0D4607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17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871" name="Line 10">
              <a:extLst>
                <a:ext uri="{FF2B5EF4-FFF2-40B4-BE49-F238E27FC236}">
                  <a16:creationId xmlns:a16="http://schemas.microsoft.com/office/drawing/2014/main" id="{A8D76560-5095-4ABF-88C2-EF1487BF7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0" name="Obdélník 2">
            <a:extLst>
              <a:ext uri="{FF2B5EF4-FFF2-40B4-BE49-F238E27FC236}">
                <a16:creationId xmlns:a16="http://schemas.microsoft.com/office/drawing/2014/main" id="{E8A437C3-400A-4DEA-B917-A1732D5EF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88" y="4919663"/>
            <a:ext cx="22701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semafor zelený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51" name="Obdélník 3">
            <a:extLst>
              <a:ext uri="{FF2B5EF4-FFF2-40B4-BE49-F238E27FC236}">
                <a16:creationId xmlns:a16="http://schemas.microsoft.com/office/drawing/2014/main" id="{17E94490-A15C-4438-8DA8-BDDA20BC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3902075"/>
            <a:ext cx="2627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panelu přehledu trhu je zobrazen text 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en-US" sz="1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XBID </a:t>
            </a:r>
            <a:r>
              <a:rPr lang="cs-CZ" altLang="en-US" sz="1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odpojen</a:t>
            </a:r>
            <a:r>
              <a:rPr lang="en-US" altLang="en-US" sz="1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en-US" sz="1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Produkty záložního VDT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</p:txBody>
      </p:sp>
      <p:sp>
        <p:nvSpPr>
          <p:cNvPr id="35852" name="Obdélník 4">
            <a:extLst>
              <a:ext uri="{FF2B5EF4-FFF2-40B4-BE49-F238E27FC236}">
                <a16:creationId xmlns:a16="http://schemas.microsoft.com/office/drawing/2014/main" id="{ED52CF1B-AEBA-41D8-8F9F-E0A0CC5B5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538788"/>
            <a:ext cx="2867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u kontraktů je zelený </a:t>
            </a:r>
            <a:r>
              <a:rPr lang="cs-CZ" altLang="en-US" sz="1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produkty záložního trhu jsou vypsány červenou barvou</a:t>
            </a:r>
            <a:endParaRPr lang="en-US" alt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53" name="Obdélník 5">
            <a:extLst>
              <a:ext uri="{FF2B5EF4-FFF2-40B4-BE49-F238E27FC236}">
                <a16:creationId xmlns:a16="http://schemas.microsoft.com/office/drawing/2014/main" id="{4ADEE0FF-C986-4EE7-AAD6-A865EDD6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6338"/>
            <a:ext cx="34909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záhlaví aplikace OTE-COM je zobrazena ikona žlutá ikona indikující organizaci VDT formou Záložního VDT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 eaLnBrk="1" hangingPunct="1">
              <a:spcAft>
                <a:spcPts val="600"/>
              </a:spcAft>
              <a:buClr>
                <a:srgbClr val="0B3D92"/>
              </a:buClr>
              <a:buSzPct val="100000"/>
            </a:pPr>
            <a:r>
              <a:rPr lang="cs-CZ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Semafor v záhlaví aplikace OTE-COM indikuje spojení účastníka trhu se serverem OTE-COM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854" name="Skupina 14">
            <a:extLst>
              <a:ext uri="{FF2B5EF4-FFF2-40B4-BE49-F238E27FC236}">
                <a16:creationId xmlns:a16="http://schemas.microsoft.com/office/drawing/2014/main" id="{8D3E5DE3-A557-4DC2-8BF5-3A1C5AF99A99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2762250"/>
            <a:ext cx="8281988" cy="2776538"/>
            <a:chOff x="368648" y="2761766"/>
            <a:chExt cx="8281313" cy="2777020"/>
          </a:xfrm>
        </p:grpSpPr>
        <p:grpSp>
          <p:nvGrpSpPr>
            <p:cNvPr id="35861" name="Skupina 6">
              <a:extLst>
                <a:ext uri="{FF2B5EF4-FFF2-40B4-BE49-F238E27FC236}">
                  <a16:creationId xmlns:a16="http://schemas.microsoft.com/office/drawing/2014/main" id="{7606A12B-2E96-43AC-8247-965B2691C8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48" y="2761766"/>
              <a:ext cx="1659202" cy="780350"/>
              <a:chOff x="368648" y="2312833"/>
              <a:chExt cx="1659202" cy="780350"/>
            </a:xfrm>
          </p:grpSpPr>
          <p:sp>
            <p:nvSpPr>
              <p:cNvPr id="35866" name="AutoShape 12">
                <a:extLst>
                  <a:ext uri="{FF2B5EF4-FFF2-40B4-BE49-F238E27FC236}">
                    <a16:creationId xmlns:a16="http://schemas.microsoft.com/office/drawing/2014/main" id="{DC9584EC-0A2B-4CEB-9F5E-D91516D9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369" y="2826637"/>
                <a:ext cx="201764" cy="266546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  <p:sp>
            <p:nvSpPr>
              <p:cNvPr id="35867" name="AutoShape 12">
                <a:extLst>
                  <a:ext uri="{FF2B5EF4-FFF2-40B4-BE49-F238E27FC236}">
                    <a16:creationId xmlns:a16="http://schemas.microsoft.com/office/drawing/2014/main" id="{9B8D8561-489B-4D18-BED5-F8657F06A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48" y="2312833"/>
                <a:ext cx="251198" cy="227984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  <p:sp>
            <p:nvSpPr>
              <p:cNvPr id="35868" name="AutoShape 12">
                <a:extLst>
                  <a:ext uri="{FF2B5EF4-FFF2-40B4-BE49-F238E27FC236}">
                    <a16:creationId xmlns:a16="http://schemas.microsoft.com/office/drawing/2014/main" id="{EE7AB873-F77B-4BE9-BA62-6272DD04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77" y="2437004"/>
                <a:ext cx="1347273" cy="165751"/>
              </a:xfrm>
              <a:prstGeom prst="roundRect">
                <a:avLst>
                  <a:gd name="adj" fmla="val 16667"/>
                </a:avLst>
              </a:prstGeom>
              <a:noFill/>
              <a:ln w="25560" cap="sq">
                <a:solidFill>
                  <a:srgbClr val="2D2D8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cs-CZ"/>
              </a:p>
            </p:txBody>
          </p:sp>
        </p:grpSp>
        <p:cxnSp>
          <p:nvCxnSpPr>
            <p:cNvPr id="35862" name="AutoShape 16">
              <a:extLst>
                <a:ext uri="{FF2B5EF4-FFF2-40B4-BE49-F238E27FC236}">
                  <a16:creationId xmlns:a16="http://schemas.microsoft.com/office/drawing/2014/main" id="{C2A1F3A7-841B-4629-AE34-A49A9ECB3522}"/>
                </a:ext>
              </a:extLst>
            </p:cNvPr>
            <p:cNvCxnSpPr>
              <a:cxnSpLocks noChangeShapeType="1"/>
              <a:endCxn id="35852" idx="0"/>
            </p:cNvCxnSpPr>
            <p:nvPr/>
          </p:nvCxnSpPr>
          <p:spPr bwMode="auto">
            <a:xfrm>
              <a:off x="1248133" y="3568504"/>
              <a:ext cx="2020546" cy="1970282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863" name="AutoShape 16">
              <a:extLst>
                <a:ext uri="{FF2B5EF4-FFF2-40B4-BE49-F238E27FC236}">
                  <a16:creationId xmlns:a16="http://schemas.microsoft.com/office/drawing/2014/main" id="{6B33EC50-9C2A-4602-911E-2C8159A19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3807" y="3056935"/>
              <a:ext cx="172119" cy="1852978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864" name="AutoShape 16">
              <a:extLst>
                <a:ext uri="{FF2B5EF4-FFF2-40B4-BE49-F238E27FC236}">
                  <a16:creationId xmlns:a16="http://schemas.microsoft.com/office/drawing/2014/main" id="{5AAE01CC-9396-4953-912F-2F2128015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99509" y="3094878"/>
              <a:ext cx="1475125" cy="973274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865" name="AutoShape 16">
              <a:extLst>
                <a:ext uri="{FF2B5EF4-FFF2-40B4-BE49-F238E27FC236}">
                  <a16:creationId xmlns:a16="http://schemas.microsoft.com/office/drawing/2014/main" id="{74BA8781-A794-4D69-BC07-4E8297507C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68344" y="2836034"/>
              <a:ext cx="981617" cy="2124338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5855" name="AutoShape 12">
            <a:extLst>
              <a:ext uri="{FF2B5EF4-FFF2-40B4-BE49-F238E27FC236}">
                <a16:creationId xmlns:a16="http://schemas.microsoft.com/office/drawing/2014/main" id="{5616093D-3284-4E40-8D82-2F90DF11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067" y="2636912"/>
            <a:ext cx="125413" cy="161923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2D2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pic>
        <p:nvPicPr>
          <p:cNvPr id="35856" name="Picture 64">
            <a:extLst>
              <a:ext uri="{FF2B5EF4-FFF2-40B4-BE49-F238E27FC236}">
                <a16:creationId xmlns:a16="http://schemas.microsoft.com/office/drawing/2014/main" id="{A69659E5-DB5A-4A9D-9C45-EE98F91A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58483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 Box 5">
            <a:extLst>
              <a:ext uri="{FF2B5EF4-FFF2-40B4-BE49-F238E27FC236}">
                <a16:creationId xmlns:a16="http://schemas.microsoft.com/office/drawing/2014/main" id="{3D78C9D1-CC95-48EF-8854-583AB9ECA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pic>
        <p:nvPicPr>
          <p:cNvPr id="35858" name="Picture 63">
            <a:extLst>
              <a:ext uri="{FF2B5EF4-FFF2-40B4-BE49-F238E27FC236}">
                <a16:creationId xmlns:a16="http://schemas.microsoft.com/office/drawing/2014/main" id="{C5FCA35A-0765-4AAD-B405-CE80D992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37100"/>
            <a:ext cx="1730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Obrázek 37">
            <a:extLst>
              <a:ext uri="{FF2B5EF4-FFF2-40B4-BE49-F238E27FC236}">
                <a16:creationId xmlns:a16="http://schemas.microsoft.com/office/drawing/2014/main" id="{25C38D21-267E-48A2-AED0-D1EBD5FA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59325"/>
            <a:ext cx="2270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64">
            <a:extLst>
              <a:ext uri="{FF2B5EF4-FFF2-40B4-BE49-F238E27FC236}">
                <a16:creationId xmlns:a16="http://schemas.microsoft.com/office/drawing/2014/main" id="{6B34F054-1266-4705-9B11-F2452452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3657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6">
            <a:extLst>
              <a:ext uri="{FF2B5EF4-FFF2-40B4-BE49-F238E27FC236}">
                <a16:creationId xmlns:a16="http://schemas.microsoft.com/office/drawing/2014/main" id="{B7352BCB-80EC-4C07-AB30-033A301EE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8BA54495-6C8C-42A1-9C47-FBBB7AE4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00E90BCD-D70F-48E2-8DE4-F77B4D595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6477000"/>
            <a:ext cx="5580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92B2FAF3-AD07-4FA2-88E0-C61EC06B4A71}" type="slidenum"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en-US" sz="900" b="1">
              <a:solidFill>
                <a:srgbClr val="0B3D92"/>
              </a:solidFill>
              <a:cs typeface="Arial" panose="020B0604020202020204" pitchFamily="34" charset="0"/>
            </a:endParaRPr>
          </a:p>
        </p:txBody>
      </p:sp>
      <p:sp>
        <p:nvSpPr>
          <p:cNvPr id="37893" name="Line 9">
            <a:extLst>
              <a:ext uri="{FF2B5EF4-FFF2-40B4-BE49-F238E27FC236}">
                <a16:creationId xmlns:a16="http://schemas.microsoft.com/office/drawing/2014/main" id="{3272C322-083D-43E9-84B0-65818DB47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2299" name="Group 11">
            <a:extLst>
              <a:ext uri="{FF2B5EF4-FFF2-40B4-BE49-F238E27FC236}">
                <a16:creationId xmlns:a16="http://schemas.microsoft.com/office/drawing/2014/main" id="{B74E622A-0BDF-4EEB-AD9F-2DA70067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52416"/>
              </p:ext>
            </p:extLst>
          </p:nvPr>
        </p:nvGraphicFramePr>
        <p:xfrm>
          <a:off x="107950" y="809625"/>
          <a:ext cx="8928101" cy="5980111"/>
        </p:xfrm>
        <a:graphic>
          <a:graphicData uri="http://schemas.openxmlformats.org/drawingml/2006/table">
            <a:tbl>
              <a:tblPr/>
              <a:tblGrid>
                <a:gridCol w="1007666">
                  <a:extLst>
                    <a:ext uri="{9D8B030D-6E8A-4147-A177-3AD203B41FA5}">
                      <a16:colId xmlns:a16="http://schemas.microsoft.com/office/drawing/2014/main" val="555048071"/>
                    </a:ext>
                  </a:extLst>
                </a:gridCol>
                <a:gridCol w="2640375">
                  <a:extLst>
                    <a:ext uri="{9D8B030D-6E8A-4147-A177-3AD203B41FA5}">
                      <a16:colId xmlns:a16="http://schemas.microsoft.com/office/drawing/2014/main" val="2548354371"/>
                    </a:ext>
                  </a:extLst>
                </a:gridCol>
                <a:gridCol w="2640030">
                  <a:extLst>
                    <a:ext uri="{9D8B030D-6E8A-4147-A177-3AD203B41FA5}">
                      <a16:colId xmlns:a16="http://schemas.microsoft.com/office/drawing/2014/main" val="3160541137"/>
                    </a:ext>
                  </a:extLst>
                </a:gridCol>
                <a:gridCol w="2640030">
                  <a:extLst>
                    <a:ext uri="{9D8B030D-6E8A-4147-A177-3AD203B41FA5}">
                      <a16:colId xmlns:a16="http://schemas.microsoft.com/office/drawing/2014/main" val="301918382"/>
                    </a:ext>
                  </a:extLst>
                </a:gridCol>
              </a:tblGrid>
              <a:tr h="304752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Funkcionalita trhu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Hlavní změny 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76506"/>
                  </a:ext>
                </a:extLst>
              </a:tr>
              <a:tr h="304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Současný VDT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SIDC </a:t>
                      </a: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VDT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Záložní VDT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IM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19665"/>
                  </a:ext>
                </a:extLst>
              </a:tr>
              <a:tr h="287954">
                <a:tc row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Produkty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1,0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0,1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0,1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6563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99 999,0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999,0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999,0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96528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cena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= - 3500,00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- 9 999,00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- 9 999,00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32933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cena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= 3500,00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22791"/>
                  </a:ext>
                </a:extLst>
              </a:tr>
              <a:tr h="287954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Iceberg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změna ceny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NA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změna ceny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změna ceny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47074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Min. 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zobrazované množství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1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Min. 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zobrazované množství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Min. 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zobrazované množství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2691"/>
                  </a:ext>
                </a:extLst>
              </a:tr>
              <a:tr h="2879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GTD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Časový krok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min. 1 </a:t>
                      </a:r>
                      <a:r>
                        <a:rPr kumimoji="0" lang="en-US" alt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minut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a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Časový krok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min. 5 </a:t>
                      </a:r>
                      <a:r>
                        <a:rPr kumimoji="0" lang="en-US" alt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minut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Časový krok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min. 5 </a:t>
                      </a:r>
                      <a:r>
                        <a:rPr kumimoji="0" lang="en-US" alt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minut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06556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Blokové kontrakty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Pouze pro jeden den (max. 24 hodin)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Možné přes dva dny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30 hodin)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Pouze pro jeden den (max. 24 hodin)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43586"/>
                  </a:ext>
                </a:extLst>
              </a:tr>
              <a:tr h="510983">
                <a:tc row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Změna nabídky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Nabídky mají po modifikaci stále stejné ID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Nabídka dostane nové ID, pokud se modifikací změní priorita párování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Nabídky mají po modifikaci stále stejné ID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804377"/>
                  </a:ext>
                </a:extLst>
              </a:tr>
              <a:tr h="51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aktivace/deaktivace nabídky je možné změnit i jiné atributy než jen stav nabídky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aktivace/deaktivace nabídky není možné změnit i jiné atributy než jen stav nabídky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aktivace/deaktivace nabídky je možné změnit i jiné atributy než jen stav nabídky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83927"/>
                  </a:ext>
                </a:extLst>
              </a:tr>
              <a:tr h="371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modifikace nabídky není možné změnit typ nabídky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(LMT&lt;=&gt;ICB)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modifikace nabídky je možné změnit typ nabídky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(LMT&lt;=&gt;ICB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modifikace nabídky je možné změnit typ nabídky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(LMT&lt;=&gt;ICB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31526"/>
                  </a:ext>
                </a:extLst>
              </a:tr>
              <a:tr h="3718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Košík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Podporována pouze prováděcí instrukce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NONE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Podporovány prováděcí instrukce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NONE, LINKED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VALID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Podporována pouze prováděcí instrukce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NONE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7798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Dávkové párování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19988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ATC a H2H </a:t>
                      </a: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matice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, 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ale pro Záložní VDT nejsou data relevantní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9378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Zrušení obchodu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50598"/>
                  </a:ext>
                </a:extLst>
              </a:tr>
            </a:tbl>
          </a:graphicData>
        </a:graphic>
      </p:graphicFrame>
      <p:grpSp>
        <p:nvGrpSpPr>
          <p:cNvPr id="37977" name="Group 1">
            <a:extLst>
              <a:ext uri="{FF2B5EF4-FFF2-40B4-BE49-F238E27FC236}">
                <a16:creationId xmlns:a16="http://schemas.microsoft.com/office/drawing/2014/main" id="{AB9A4DCD-E065-475D-9D36-BE6A77B94B21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381000"/>
            <a:ext cx="8339137" cy="384175"/>
            <a:chOff x="227" y="300"/>
            <a:chExt cx="5253" cy="242"/>
          </a:xfrm>
        </p:grpSpPr>
        <p:sp>
          <p:nvSpPr>
            <p:cNvPr id="37979" name="Line 2">
              <a:extLst>
                <a:ext uri="{FF2B5EF4-FFF2-40B4-BE49-F238E27FC236}">
                  <a16:creationId xmlns:a16="http://schemas.microsoft.com/office/drawing/2014/main" id="{6124CF75-EF5F-44F1-82E0-FF1731894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80" name="Line 3">
              <a:extLst>
                <a:ext uri="{FF2B5EF4-FFF2-40B4-BE49-F238E27FC236}">
                  <a16:creationId xmlns:a16="http://schemas.microsoft.com/office/drawing/2014/main" id="{89048E4B-6596-487B-824B-800E7E24D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7981" name="Picture 4">
              <a:extLst>
                <a:ext uri="{FF2B5EF4-FFF2-40B4-BE49-F238E27FC236}">
                  <a16:creationId xmlns:a16="http://schemas.microsoft.com/office/drawing/2014/main" id="{AAA1F7F9-DBCA-4093-A725-797FA4A10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978" name="Text Box 5">
            <a:extLst>
              <a:ext uri="{FF2B5EF4-FFF2-40B4-BE49-F238E27FC236}">
                <a16:creationId xmlns:a16="http://schemas.microsoft.com/office/drawing/2014/main" id="{90FD5CBC-FC1C-4794-8454-8FD051E0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">
            <a:extLst>
              <a:ext uri="{FF2B5EF4-FFF2-40B4-BE49-F238E27FC236}">
                <a16:creationId xmlns:a16="http://schemas.microsoft.com/office/drawing/2014/main" id="{6E273998-2882-4D7F-B394-008A29BFD072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39949" name="Line 2">
              <a:extLst>
                <a:ext uri="{FF2B5EF4-FFF2-40B4-BE49-F238E27FC236}">
                  <a16:creationId xmlns:a16="http://schemas.microsoft.com/office/drawing/2014/main" id="{9BDD43DA-5213-46EF-B341-892C046F9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0" name="Line 3">
              <a:extLst>
                <a:ext uri="{FF2B5EF4-FFF2-40B4-BE49-F238E27FC236}">
                  <a16:creationId xmlns:a16="http://schemas.microsoft.com/office/drawing/2014/main" id="{442EF0E6-F34F-42DB-B03F-A54193C82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9951" name="Picture 4">
              <a:extLst>
                <a:ext uri="{FF2B5EF4-FFF2-40B4-BE49-F238E27FC236}">
                  <a16:creationId xmlns:a16="http://schemas.microsoft.com/office/drawing/2014/main" id="{59072D3F-0CAE-4A3F-BCF3-F6C014EBA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939" name="Text Box 6">
            <a:extLst>
              <a:ext uri="{FF2B5EF4-FFF2-40B4-BE49-F238E27FC236}">
                <a16:creationId xmlns:a16="http://schemas.microsoft.com/office/drawing/2014/main" id="{555F7CA6-5C58-4E99-80DB-FDF5DB4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925513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SIDC Produkty</a:t>
            </a:r>
          </a:p>
        </p:txBody>
      </p:sp>
      <p:sp>
        <p:nvSpPr>
          <p:cNvPr id="39940" name="Line 7">
            <a:extLst>
              <a:ext uri="{FF2B5EF4-FFF2-40B4-BE49-F238E27FC236}">
                <a16:creationId xmlns:a16="http://schemas.microsoft.com/office/drawing/2014/main" id="{BD440495-7A64-4373-8207-0660A3808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1" name="Rectangle 8">
            <a:extLst>
              <a:ext uri="{FF2B5EF4-FFF2-40B4-BE49-F238E27FC236}">
                <a16:creationId xmlns:a16="http://schemas.microsoft.com/office/drawing/2014/main" id="{69B676DE-193D-492A-8416-DE64571D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98BE485E-6BCD-4C5C-8CD7-6DB0D209E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CF4753F3-E98F-4133-8138-7EDA57CB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397000"/>
            <a:ext cx="8150225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b="1" dirty="0">
                <a:latin typeface="Calibri" panose="020F0502020204030204" pitchFamily="34" charset="0"/>
              </a:rPr>
              <a:t>Hodinový kontrakt </a:t>
            </a:r>
            <a:r>
              <a:rPr lang="en-US" altLang="en-US" sz="2000" dirty="0">
                <a:latin typeface="Calibri" panose="020F0502020204030204" pitchFamily="34" charset="0"/>
              </a:rPr>
              <a:t>(</a:t>
            </a:r>
            <a:r>
              <a:rPr lang="cs-CZ" altLang="en-US" sz="2000" dirty="0">
                <a:latin typeface="Calibri" panose="020F0502020204030204" pitchFamily="34" charset="0"/>
              </a:rPr>
              <a:t>předdefinovaný</a:t>
            </a:r>
            <a:r>
              <a:rPr lang="en-US" altLang="en-US" sz="2000" dirty="0">
                <a:latin typeface="Calibri" panose="020F0502020204030204" pitchFamily="34" charset="0"/>
              </a:rPr>
              <a:t>) 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b="1" dirty="0">
                <a:latin typeface="Calibri" panose="020F0502020204030204" pitchFamily="34" charset="0"/>
              </a:rPr>
              <a:t>Blokový kontrakt </a:t>
            </a:r>
            <a:r>
              <a:rPr lang="en-US" altLang="en-US" sz="2000" dirty="0">
                <a:latin typeface="Calibri" panose="020F0502020204030204" pitchFamily="34" charset="0"/>
              </a:rPr>
              <a:t>(</a:t>
            </a:r>
            <a:r>
              <a:rPr lang="cs-CZ" altLang="en-US" sz="2000" dirty="0">
                <a:latin typeface="Calibri" panose="020F0502020204030204" pitchFamily="34" charset="0"/>
              </a:rPr>
              <a:t>definovaný účastníkem trhu</a:t>
            </a:r>
            <a:r>
              <a:rPr lang="en-US" altLang="en-US" sz="2000" dirty="0">
                <a:latin typeface="Calibri" panose="020F0502020204030204" pitchFamily="34" charset="0"/>
              </a:rPr>
              <a:t>) 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Měna	</a:t>
            </a:r>
            <a:r>
              <a:rPr lang="en-US" altLang="en-US" sz="2000" dirty="0">
                <a:latin typeface="Calibri" panose="020F0502020204030204" pitchFamily="34" charset="0"/>
              </a:rPr>
              <a:t>		</a:t>
            </a:r>
            <a:r>
              <a:rPr lang="cs-CZ" altLang="en-US" sz="2000" dirty="0">
                <a:latin typeface="Calibri" panose="020F0502020204030204" pitchFamily="34" charset="0"/>
              </a:rPr>
              <a:t>		</a:t>
            </a:r>
            <a:r>
              <a:rPr lang="en-US" altLang="en-US" sz="2000" b="1" dirty="0">
                <a:latin typeface="Calibri" panose="020F0502020204030204" pitchFamily="34" charset="0"/>
              </a:rPr>
              <a:t>EUR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Jednotka</a:t>
            </a:r>
            <a:r>
              <a:rPr lang="en-US" altLang="en-US" sz="2000" dirty="0">
                <a:latin typeface="Calibri" panose="020F0502020204030204" pitchFamily="34" charset="0"/>
              </a:rPr>
              <a:t>		</a:t>
            </a:r>
            <a:r>
              <a:rPr lang="cs-CZ" altLang="en-US" sz="2000" dirty="0">
                <a:latin typeface="Calibri" panose="020F0502020204030204" pitchFamily="34" charset="0"/>
              </a:rPr>
              <a:t>		</a:t>
            </a:r>
            <a:r>
              <a:rPr lang="en-US" altLang="en-US" sz="2000" b="1" dirty="0">
                <a:latin typeface="Calibri" panose="020F0502020204030204" pitchFamily="34" charset="0"/>
              </a:rPr>
              <a:t>MW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Období dodávky	</a:t>
            </a:r>
            <a:r>
              <a:rPr lang="en-US" altLang="en-US" sz="2000" dirty="0">
                <a:latin typeface="Calibri" panose="020F0502020204030204" pitchFamily="34" charset="0"/>
              </a:rPr>
              <a:t>	</a:t>
            </a:r>
            <a:r>
              <a:rPr lang="cs-CZ" altLang="en-US" sz="2000" dirty="0">
                <a:latin typeface="Calibri" panose="020F0502020204030204" pitchFamily="34" charset="0"/>
              </a:rPr>
              <a:t>		</a:t>
            </a:r>
            <a:r>
              <a:rPr lang="en-US" altLang="en-US" sz="2000" b="1" dirty="0">
                <a:latin typeface="Calibri" panose="020F0502020204030204" pitchFamily="34" charset="0"/>
              </a:rPr>
              <a:t>1 </a:t>
            </a:r>
            <a:r>
              <a:rPr lang="cs-CZ" altLang="en-US" sz="2000" b="1" dirty="0">
                <a:latin typeface="Calibri" panose="020F0502020204030204" pitchFamily="34" charset="0"/>
              </a:rPr>
              <a:t>hodina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Zahájení zadávání nabídek na den D	</a:t>
            </a:r>
            <a:r>
              <a:rPr lang="en-US" altLang="en-US" sz="2000" b="1" dirty="0">
                <a:latin typeface="Calibri" panose="020F0502020204030204" pitchFamily="34" charset="0"/>
              </a:rPr>
              <a:t>15:00 </a:t>
            </a:r>
            <a:r>
              <a:rPr lang="en-US" altLang="en-US" sz="2000" dirty="0">
                <a:latin typeface="Calibri" panose="020F0502020204030204" pitchFamily="34" charset="0"/>
              </a:rPr>
              <a:t>D-1 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Uzavření zadávání nabídek			</a:t>
            </a:r>
            <a:r>
              <a:rPr lang="cs-CZ" altLang="en-US" sz="2000" b="1" dirty="0">
                <a:latin typeface="Calibri" panose="020F0502020204030204" pitchFamily="34" charset="0"/>
              </a:rPr>
              <a:t>jedna hodina před dodávkou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b="1" dirty="0">
                <a:latin typeface="Calibri" panose="020F0502020204030204" pitchFamily="34" charset="0"/>
              </a:rPr>
              <a:t>Dlouhý název kontraktu</a:t>
            </a:r>
            <a:r>
              <a:rPr lang="cs-CZ" altLang="en-US" sz="2000" dirty="0">
                <a:latin typeface="Calibri" panose="020F0502020204030204" pitchFamily="34" charset="0"/>
              </a:rPr>
              <a:t>			např</a:t>
            </a:r>
            <a:r>
              <a:rPr lang="en-US" altLang="en-US" sz="2000" dirty="0">
                <a:latin typeface="Calibri" panose="020F0502020204030204" pitchFamily="34" charset="0"/>
              </a:rPr>
              <a:t>. 20190806 20:00-</a:t>
            </a:r>
            <a:r>
              <a:rPr lang="cs-CZ" altLang="en-US" sz="2000" dirty="0">
                <a:latin typeface="Calibri" panose="020F0502020204030204" pitchFamily="34" charset="0"/>
              </a:rPr>
              <a:t>					</a:t>
            </a:r>
            <a:r>
              <a:rPr lang="en-US" altLang="en-US" sz="2000" dirty="0">
                <a:latin typeface="Calibri" panose="020F0502020204030204" pitchFamily="34" charset="0"/>
              </a:rPr>
              <a:t>20190806 21:00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b="1" dirty="0">
                <a:latin typeface="Calibri" panose="020F0502020204030204" pitchFamily="34" charset="0"/>
              </a:rPr>
              <a:t>Krátký název kontraktu</a:t>
            </a:r>
            <a:r>
              <a:rPr lang="cs-CZ" altLang="en-US" sz="2000" dirty="0">
                <a:latin typeface="Calibri" panose="020F0502020204030204" pitchFamily="34" charset="0"/>
              </a:rPr>
              <a:t>			např</a:t>
            </a:r>
            <a:r>
              <a:rPr lang="en-US" altLang="en-US" sz="2000" dirty="0">
                <a:latin typeface="Calibri" panose="020F0502020204030204" pitchFamily="34" charset="0"/>
              </a:rPr>
              <a:t>. </a:t>
            </a:r>
            <a:r>
              <a:rPr lang="cs-CZ" altLang="en-US" sz="2000" dirty="0">
                <a:latin typeface="Calibri" panose="020F0502020204030204" pitchFamily="34" charset="0"/>
              </a:rPr>
              <a:t>2</a:t>
            </a:r>
            <a:r>
              <a:rPr lang="en-US" altLang="en-US" sz="2000" dirty="0">
                <a:latin typeface="Calibri" panose="020F0502020204030204" pitchFamily="34" charset="0"/>
              </a:rPr>
              <a:t>0-21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V případě nedostupnosti systému XBID a aktivace Záložního trhu budou k obchodování dostupné tzv. produkty Záložního VDT (viz dále v prezentaci)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endParaRPr lang="en-GB" altLang="en-US" sz="2000" dirty="0">
              <a:latin typeface="Calibri" panose="020F0502020204030204" pitchFamily="34" charset="0"/>
            </a:endParaRPr>
          </a:p>
        </p:txBody>
      </p:sp>
      <p:grpSp>
        <p:nvGrpSpPr>
          <p:cNvPr id="39944" name="Skupina 15">
            <a:extLst>
              <a:ext uri="{FF2B5EF4-FFF2-40B4-BE49-F238E27FC236}">
                <a16:creationId xmlns:a16="http://schemas.microsoft.com/office/drawing/2014/main" id="{59B78DFD-3CBA-4E35-85C1-A5246EA2AFB8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39946" name="Line 7">
              <a:extLst>
                <a:ext uri="{FF2B5EF4-FFF2-40B4-BE49-F238E27FC236}">
                  <a16:creationId xmlns:a16="http://schemas.microsoft.com/office/drawing/2014/main" id="{05D67E9A-6AA0-45DF-9D6B-2E11566B8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7" name="Rectangle 9">
              <a:extLst>
                <a:ext uri="{FF2B5EF4-FFF2-40B4-BE49-F238E27FC236}">
                  <a16:creationId xmlns:a16="http://schemas.microsoft.com/office/drawing/2014/main" id="{93D00949-51E4-4532-A168-9F8B92B91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AF1D9C1-7292-4359-BBBD-037B8974B6FA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19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948" name="Line 10">
              <a:extLst>
                <a:ext uri="{FF2B5EF4-FFF2-40B4-BE49-F238E27FC236}">
                  <a16:creationId xmlns:a16="http://schemas.microsoft.com/office/drawing/2014/main" id="{7CA1D4C0-CCEA-4A41-9214-D77B78DE7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5" name="Text Box 5">
            <a:extLst>
              <a:ext uri="{FF2B5EF4-FFF2-40B4-BE49-F238E27FC236}">
                <a16:creationId xmlns:a16="http://schemas.microsoft.com/office/drawing/2014/main" id="{049E3F74-8B42-4B7A-AC48-2A99C5519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>
            <a:extLst>
              <a:ext uri="{FF2B5EF4-FFF2-40B4-BE49-F238E27FC236}">
                <a16:creationId xmlns:a16="http://schemas.microsoft.com/office/drawing/2014/main" id="{F6D6E7FB-AD08-43CC-B304-970085074918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5130" name="Line 2">
              <a:extLst>
                <a:ext uri="{FF2B5EF4-FFF2-40B4-BE49-F238E27FC236}">
                  <a16:creationId xmlns:a16="http://schemas.microsoft.com/office/drawing/2014/main" id="{DE7E3821-EA0F-4844-AF5E-05CF0B01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Line 3">
              <a:extLst>
                <a:ext uri="{FF2B5EF4-FFF2-40B4-BE49-F238E27FC236}">
                  <a16:creationId xmlns:a16="http://schemas.microsoft.com/office/drawing/2014/main" id="{8CBB7150-962A-4AC9-9BD1-4110A47A7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5132" name="Picture 4">
              <a:extLst>
                <a:ext uri="{FF2B5EF4-FFF2-40B4-BE49-F238E27FC236}">
                  <a16:creationId xmlns:a16="http://schemas.microsoft.com/office/drawing/2014/main" id="{0F19D07E-5E2D-4E20-B094-D77C4CAD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3" name="Text Box 5">
            <a:extLst>
              <a:ext uri="{FF2B5EF4-FFF2-40B4-BE49-F238E27FC236}">
                <a16:creationId xmlns:a16="http://schemas.microsoft.com/office/drawing/2014/main" id="{673C9E78-70F9-4706-AE04-57C48029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74FF65F8-2415-4658-9447-339A443A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2813"/>
            <a:ext cx="7127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>
                <a:solidFill>
                  <a:srgbClr val="0B3D92"/>
                </a:solidFill>
                <a:latin typeface="Calibri" panose="020F0502020204030204" pitchFamily="34" charset="0"/>
              </a:rPr>
              <a:t>Obsah:</a:t>
            </a:r>
          </a:p>
        </p:txBody>
      </p:sp>
      <p:sp>
        <p:nvSpPr>
          <p:cNvPr id="5125" name="Line 7">
            <a:extLst>
              <a:ext uri="{FF2B5EF4-FFF2-40B4-BE49-F238E27FC236}">
                <a16:creationId xmlns:a16="http://schemas.microsoft.com/office/drawing/2014/main" id="{205BDB6B-D736-4540-90B1-A0F827A60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A035065C-82F1-48C9-B104-5DF836D14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5127" name="Rectangle 9">
            <a:extLst>
              <a:ext uri="{FF2B5EF4-FFF2-40B4-BE49-F238E27FC236}">
                <a16:creationId xmlns:a16="http://schemas.microsoft.com/office/drawing/2014/main" id="{003FBEE3-CB2F-4CEB-9137-6EEB5280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465888"/>
            <a:ext cx="5580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25F0581C-6F1D-47C6-8F3F-4D66872848CB}" type="slidenum"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en-US" sz="900" b="1">
              <a:solidFill>
                <a:srgbClr val="0B3D92"/>
              </a:solidFill>
              <a:cs typeface="Arial" panose="020B0604020202020204" pitchFamily="34" charset="0"/>
            </a:endParaRPr>
          </a:p>
        </p:txBody>
      </p:sp>
      <p:sp>
        <p:nvSpPr>
          <p:cNvPr id="5128" name="Line 10">
            <a:extLst>
              <a:ext uri="{FF2B5EF4-FFF2-40B4-BE49-F238E27FC236}">
                <a16:creationId xmlns:a16="http://schemas.microsoft.com/office/drawing/2014/main" id="{89A3FCBD-A517-45E0-8225-685587419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Text Box 11">
            <a:extLst>
              <a:ext uri="{FF2B5EF4-FFF2-40B4-BE49-F238E27FC236}">
                <a16:creationId xmlns:a16="http://schemas.microsoft.com/office/drawing/2014/main" id="{70829B2B-73FB-43D7-A0D3-60CDA2246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12776"/>
            <a:ext cx="7926387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Úvodní informace</a:t>
            </a:r>
            <a:endParaRPr lang="en-US" altLang="en-US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Hlavní rozdíly mezi vnitrodenním trhem v rámci SIDC a současným VDT</a:t>
            </a: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Sestavy a přeshraniční kapacity</a:t>
            </a:r>
            <a:endParaRPr lang="en-US" altLang="en-US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Základní principy záložního trhu VDT </a:t>
            </a: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Obecné změny v OTE-COM</a:t>
            </a:r>
            <a:endParaRPr lang="en-US" altLang="en-US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Spuštění 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SIDC </a:t>
            </a: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VDT</a:t>
            </a:r>
            <a:endParaRPr lang="en-US" altLang="en-US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Závěr </a:t>
            </a:r>
            <a:endParaRPr lang="en-US" altLang="en-US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1">
            <a:extLst>
              <a:ext uri="{FF2B5EF4-FFF2-40B4-BE49-F238E27FC236}">
                <a16:creationId xmlns:a16="http://schemas.microsoft.com/office/drawing/2014/main" id="{20CBC2B4-FB94-4009-BBB1-E358EF07F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8089900" cy="51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V případě modifikace nabídky, která by měla za následek změnu v prioritě párování (např. změna ceny či množství), se změní její verze i její ID (XBID systém bude považovat modifikovanou nabídku de facto za novou nabídku. 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Další modifikace nabídky je možná až po tom, co bude původní modifikace úspěšně zpracována XBID systémem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Původní i nová ID modifikované nabídky budou v rámci OTE-COM viditelná v sestavách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Modifikace, která nemá vliv na prioritu párování, nebude mít za následek změnu ID, změní se pouze verze nabídky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V případě aktivace či deaktivace nabídky nelze měnit žádné další atributy nabídky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Při modifikaci nabídky nelze změnit tyto atributy nabídky: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Nákup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/</a:t>
            </a: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Prodej</a:t>
            </a:r>
            <a:endParaRPr lang="en-US" altLang="en-US" sz="1400" dirty="0">
              <a:solidFill>
                <a:schemeClr val="tx1"/>
              </a:solidFill>
              <a:latin typeface="inherit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K</a:t>
            </a:r>
            <a:r>
              <a:rPr lang="en-US" altLang="en-US" sz="1400" dirty="0" err="1">
                <a:solidFill>
                  <a:schemeClr val="tx1"/>
                </a:solidFill>
                <a:latin typeface="inherit" charset="0"/>
              </a:rPr>
              <a:t>ontra</a:t>
            </a: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k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t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ID</a:t>
            </a: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 nabídky</a:t>
            </a:r>
            <a:endParaRPr lang="en-US" altLang="en-US" sz="1400" dirty="0">
              <a:solidFill>
                <a:schemeClr val="tx1"/>
              </a:solidFill>
              <a:latin typeface="inherit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Prováděcí restrikce 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(</a:t>
            </a: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v případě nabídky typu 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Iceberg </a:t>
            </a: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či blokové nabídky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)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Modifikace nabídky není možná pokud</a:t>
            </a:r>
            <a:r>
              <a:rPr lang="en-US" altLang="en-US" dirty="0">
                <a:solidFill>
                  <a:schemeClr val="tx1"/>
                </a:solidFill>
                <a:latin typeface="inherit" charset="0"/>
              </a:rPr>
              <a:t>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byla vymazána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,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bylo ukončeno obchodování (vypršela její Platnost)</a:t>
            </a: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 </a:t>
            </a:r>
            <a:endParaRPr lang="cs-CZ" altLang="en-US" sz="1400" dirty="0">
              <a:solidFill>
                <a:schemeClr val="tx1"/>
              </a:solidFill>
              <a:latin typeface="inherit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altLang="en-US" sz="1400" dirty="0">
                <a:solidFill>
                  <a:schemeClr val="tx1"/>
                </a:solidFill>
                <a:latin typeface="inherit" charset="0"/>
              </a:rPr>
              <a:t>OTE-COM </a:t>
            </a:r>
            <a:r>
              <a:rPr lang="cs-CZ" altLang="en-US" sz="1400" dirty="0">
                <a:solidFill>
                  <a:schemeClr val="tx1"/>
                </a:solidFill>
                <a:latin typeface="inherit" charset="0"/>
              </a:rPr>
              <a:t>zatím nedostal od centrálního systému XBID potvrzení o předcházející modifikaci téže nabídky</a:t>
            </a:r>
            <a:endParaRPr lang="cs-CZ" alt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1987" name="Group 1">
            <a:extLst>
              <a:ext uri="{FF2B5EF4-FFF2-40B4-BE49-F238E27FC236}">
                <a16:creationId xmlns:a16="http://schemas.microsoft.com/office/drawing/2014/main" id="{29E41689-9661-42A8-BB10-50A4BCD1966F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41997" name="Line 2">
              <a:extLst>
                <a:ext uri="{FF2B5EF4-FFF2-40B4-BE49-F238E27FC236}">
                  <a16:creationId xmlns:a16="http://schemas.microsoft.com/office/drawing/2014/main" id="{39DE053B-AD6D-4635-9CEC-C973A9B0B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8" name="Line 3">
              <a:extLst>
                <a:ext uri="{FF2B5EF4-FFF2-40B4-BE49-F238E27FC236}">
                  <a16:creationId xmlns:a16="http://schemas.microsoft.com/office/drawing/2014/main" id="{9893830B-EBF1-49D3-866F-0C85ACD53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41999" name="Picture 4">
              <a:extLst>
                <a:ext uri="{FF2B5EF4-FFF2-40B4-BE49-F238E27FC236}">
                  <a16:creationId xmlns:a16="http://schemas.microsoft.com/office/drawing/2014/main" id="{4F75365B-B420-4F25-A2EC-FE2B1F833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988" name="Text Box 6">
            <a:extLst>
              <a:ext uri="{FF2B5EF4-FFF2-40B4-BE49-F238E27FC236}">
                <a16:creationId xmlns:a16="http://schemas.microsoft.com/office/drawing/2014/main" id="{E663EB1F-6030-4B9C-9AC6-A065B96E1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71538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Modifikace nabídek</a:t>
            </a:r>
          </a:p>
        </p:txBody>
      </p:sp>
      <p:sp>
        <p:nvSpPr>
          <p:cNvPr id="41989" name="Line 7">
            <a:extLst>
              <a:ext uri="{FF2B5EF4-FFF2-40B4-BE49-F238E27FC236}">
                <a16:creationId xmlns:a16="http://schemas.microsoft.com/office/drawing/2014/main" id="{DA963187-ADE3-4454-BE7E-3123DBF57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0" name="Rectangle 8">
            <a:extLst>
              <a:ext uri="{FF2B5EF4-FFF2-40B4-BE49-F238E27FC236}">
                <a16:creationId xmlns:a16="http://schemas.microsoft.com/office/drawing/2014/main" id="{A064ED82-0EB0-42C9-8631-E1196FB15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41991" name="Line 10">
            <a:extLst>
              <a:ext uri="{FF2B5EF4-FFF2-40B4-BE49-F238E27FC236}">
                <a16:creationId xmlns:a16="http://schemas.microsoft.com/office/drawing/2014/main" id="{26B53109-9A52-4E24-BECD-8EC9575FC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1992" name="Skupina 13">
            <a:extLst>
              <a:ext uri="{FF2B5EF4-FFF2-40B4-BE49-F238E27FC236}">
                <a16:creationId xmlns:a16="http://schemas.microsoft.com/office/drawing/2014/main" id="{DADBA541-B532-443D-B44B-D54D6D53F68A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41994" name="Line 7">
              <a:extLst>
                <a:ext uri="{FF2B5EF4-FFF2-40B4-BE49-F238E27FC236}">
                  <a16:creationId xmlns:a16="http://schemas.microsoft.com/office/drawing/2014/main" id="{6F9A98AA-8301-4235-962E-B35863B6B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5" name="Rectangle 9">
              <a:extLst>
                <a:ext uri="{FF2B5EF4-FFF2-40B4-BE49-F238E27FC236}">
                  <a16:creationId xmlns:a16="http://schemas.microsoft.com/office/drawing/2014/main" id="{511C23F4-8F6C-4DAD-BA70-810E2A990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82853C9-F09E-42E8-B06F-1586BA76811B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20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996" name="Line 10">
              <a:extLst>
                <a:ext uri="{FF2B5EF4-FFF2-40B4-BE49-F238E27FC236}">
                  <a16:creationId xmlns:a16="http://schemas.microsoft.com/office/drawing/2014/main" id="{70C546D5-D13F-4285-A0B7-8CC374407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993" name="Text Box 5">
            <a:extLst>
              <a:ext uri="{FF2B5EF4-FFF2-40B4-BE49-F238E27FC236}">
                <a16:creationId xmlns:a16="http://schemas.microsoft.com/office/drawing/2014/main" id="{35034E61-11C2-4D52-A8D7-D90FEDCA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">
            <a:extLst>
              <a:ext uri="{FF2B5EF4-FFF2-40B4-BE49-F238E27FC236}">
                <a16:creationId xmlns:a16="http://schemas.microsoft.com/office/drawing/2014/main" id="{707856CC-3EDB-4E96-8780-F962BD207030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46099" name="Line 2">
              <a:extLst>
                <a:ext uri="{FF2B5EF4-FFF2-40B4-BE49-F238E27FC236}">
                  <a16:creationId xmlns:a16="http://schemas.microsoft.com/office/drawing/2014/main" id="{2DD993E0-ED0A-49FD-A817-47DF5F2EF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00" name="Line 3">
              <a:extLst>
                <a:ext uri="{FF2B5EF4-FFF2-40B4-BE49-F238E27FC236}">
                  <a16:creationId xmlns:a16="http://schemas.microsoft.com/office/drawing/2014/main" id="{BF1F99A9-5F06-4894-B0F7-2459DE375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46101" name="Picture 4">
              <a:extLst>
                <a:ext uri="{FF2B5EF4-FFF2-40B4-BE49-F238E27FC236}">
                  <a16:creationId xmlns:a16="http://schemas.microsoft.com/office/drawing/2014/main" id="{7D0F6E97-5150-4D40-82C8-DC1B03074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6083" name="Text Box 6">
            <a:extLst>
              <a:ext uri="{FF2B5EF4-FFF2-40B4-BE49-F238E27FC236}">
                <a16:creationId xmlns:a16="http://schemas.microsoft.com/office/drawing/2014/main" id="{8C7DBD99-414C-4690-87CC-67CCB99EF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44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Změny v blokových nabídkách</a:t>
            </a:r>
          </a:p>
        </p:txBody>
      </p:sp>
      <p:sp>
        <p:nvSpPr>
          <p:cNvPr id="46084" name="Line 7">
            <a:extLst>
              <a:ext uri="{FF2B5EF4-FFF2-40B4-BE49-F238E27FC236}">
                <a16:creationId xmlns:a16="http://schemas.microsoft.com/office/drawing/2014/main" id="{49598C44-1C08-4076-9A18-C2011875E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5" name="Rectangle 8">
            <a:extLst>
              <a:ext uri="{FF2B5EF4-FFF2-40B4-BE49-F238E27FC236}">
                <a16:creationId xmlns:a16="http://schemas.microsoft.com/office/drawing/2014/main" id="{3B9B2E3F-D036-4307-AC33-86436018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46086" name="Line 10">
            <a:extLst>
              <a:ext uri="{FF2B5EF4-FFF2-40B4-BE49-F238E27FC236}">
                <a16:creationId xmlns:a16="http://schemas.microsoft.com/office/drawing/2014/main" id="{7AB838ED-1D46-4550-A72D-4734A094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E2EE2BA9-EA06-4D60-ACAB-4007794F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04950"/>
            <a:ext cx="7921625" cy="351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rgbClr val="222222"/>
                </a:solidFill>
              </a:rPr>
              <a:t>V rámci SIDC VDT bude možné definovat blokový kontrakt, který: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latin typeface="Calibri" panose="020F0502020204030204" pitchFamily="34" charset="0"/>
              </a:rPr>
              <a:t>zasahuje do dvou po sobě jdoucích dní dodávky,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latin typeface="Calibri" panose="020F0502020204030204" pitchFamily="34" charset="0"/>
              </a:rPr>
              <a:t>má maximální délku 30 hodin.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400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400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dirty="0">
              <a:solidFill>
                <a:srgbClr val="222222"/>
              </a:solidFill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rgbClr val="222222"/>
                </a:solidFill>
              </a:rPr>
              <a:t>Tak jako doposud budou blokové kontrakty zobrazeny v panelu Přehled trhu s blokovými nabídkami v OTE-COM</a:t>
            </a:r>
            <a:endParaRPr lang="en-US" altLang="en-US" dirty="0">
              <a:solidFill>
                <a:srgbClr val="222222"/>
              </a:solidFill>
            </a:endParaRPr>
          </a:p>
          <a:p>
            <a:pPr marL="363538" eaLnBrk="1" hangingPunct="1">
              <a:spcBef>
                <a:spcPts val="1500"/>
              </a:spcBef>
              <a:buSzPct val="100000"/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46088" name="Line 12">
            <a:extLst>
              <a:ext uri="{FF2B5EF4-FFF2-40B4-BE49-F238E27FC236}">
                <a16:creationId xmlns:a16="http://schemas.microsoft.com/office/drawing/2014/main" id="{C874C3B0-389D-43A5-BA5B-218A27903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225" y="3500438"/>
            <a:ext cx="7332663" cy="1587"/>
          </a:xfrm>
          <a:prstGeom prst="line">
            <a:avLst/>
          </a:prstGeom>
          <a:noFill/>
          <a:ln w="28440" cap="sq">
            <a:solidFill>
              <a:srgbClr val="2F2F9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9" name="Line 13">
            <a:extLst>
              <a:ext uri="{FF2B5EF4-FFF2-40B4-BE49-F238E27FC236}">
                <a16:creationId xmlns:a16="http://schemas.microsoft.com/office/drawing/2014/main" id="{DD6B8001-3290-4ED3-9C09-EB3068AE7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29000"/>
            <a:ext cx="1588" cy="144463"/>
          </a:xfrm>
          <a:prstGeom prst="line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Text Box 14">
            <a:extLst>
              <a:ext uri="{FF2B5EF4-FFF2-40B4-BE49-F238E27FC236}">
                <a16:creationId xmlns:a16="http://schemas.microsoft.com/office/drawing/2014/main" id="{84A2E364-90B5-49E1-A54D-CE90FAF85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3233738"/>
            <a:ext cx="12477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1. </a:t>
            </a:r>
            <a:r>
              <a:rPr lang="cs-CZ" altLang="en-US" sz="1200"/>
              <a:t>den dodávky</a:t>
            </a:r>
            <a:endParaRPr lang="en-US" altLang="en-US" sz="1200"/>
          </a:p>
        </p:txBody>
      </p:sp>
      <p:sp>
        <p:nvSpPr>
          <p:cNvPr id="46091" name="Text Box 15">
            <a:extLst>
              <a:ext uri="{FF2B5EF4-FFF2-40B4-BE49-F238E27FC236}">
                <a16:creationId xmlns:a16="http://schemas.microsoft.com/office/drawing/2014/main" id="{867F978D-76FA-4E13-8E6A-5693E5B4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3233738"/>
            <a:ext cx="12223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2. </a:t>
            </a:r>
            <a:r>
              <a:rPr lang="cs-CZ" altLang="en-US" sz="1200" dirty="0"/>
              <a:t>den dodávky</a:t>
            </a:r>
            <a:endParaRPr lang="en-US" altLang="en-US" sz="1200" dirty="0"/>
          </a:p>
        </p:txBody>
      </p:sp>
      <p:sp>
        <p:nvSpPr>
          <p:cNvPr id="46092" name="Rectangle 16">
            <a:extLst>
              <a:ext uri="{FF2B5EF4-FFF2-40B4-BE49-F238E27FC236}">
                <a16:creationId xmlns:a16="http://schemas.microsoft.com/office/drawing/2014/main" id="{528CC826-94A2-43FE-9080-7468CBE45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27425"/>
            <a:ext cx="4608512" cy="18415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Blo</a:t>
            </a:r>
            <a:r>
              <a:rPr lang="cs-CZ" altLang="en-US" sz="1200">
                <a:solidFill>
                  <a:srgbClr val="FFFFFF"/>
                </a:solidFill>
              </a:rPr>
              <a:t>ková nabídka</a:t>
            </a:r>
            <a:r>
              <a:rPr lang="en-US" altLang="en-US" sz="1200">
                <a:solidFill>
                  <a:srgbClr val="FFFFFF"/>
                </a:solidFill>
              </a:rPr>
              <a:t> 01-T04 </a:t>
            </a:r>
          </a:p>
        </p:txBody>
      </p:sp>
      <p:sp>
        <p:nvSpPr>
          <p:cNvPr id="46093" name="Text Box 17">
            <a:extLst>
              <a:ext uri="{FF2B5EF4-FFF2-40B4-BE49-F238E27FC236}">
                <a16:creationId xmlns:a16="http://schemas.microsoft.com/office/drawing/2014/main" id="{A3065BC7-F641-4D70-A473-8954168B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3511550"/>
            <a:ext cx="23733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/>
              <a:t>= 28</a:t>
            </a:r>
            <a:r>
              <a:rPr lang="cs-CZ" altLang="en-US" sz="800"/>
              <a:t>hodinová bloková nabídka (dodávka od 01:00 1. dne dodávky do 04:00 2. dne dodávky</a:t>
            </a:r>
            <a:endParaRPr lang="en-US" altLang="en-US" sz="800"/>
          </a:p>
        </p:txBody>
      </p:sp>
      <p:grpSp>
        <p:nvGrpSpPr>
          <p:cNvPr id="46094" name="Skupina 19">
            <a:extLst>
              <a:ext uri="{FF2B5EF4-FFF2-40B4-BE49-F238E27FC236}">
                <a16:creationId xmlns:a16="http://schemas.microsoft.com/office/drawing/2014/main" id="{E5D98CF3-87E4-4BD3-8CCE-4C87D4EB4592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46096" name="Line 7">
              <a:extLst>
                <a:ext uri="{FF2B5EF4-FFF2-40B4-BE49-F238E27FC236}">
                  <a16:creationId xmlns:a16="http://schemas.microsoft.com/office/drawing/2014/main" id="{EE950206-4447-4F62-B0C7-8BEF753BE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097" name="Rectangle 9">
              <a:extLst>
                <a:ext uri="{FF2B5EF4-FFF2-40B4-BE49-F238E27FC236}">
                  <a16:creationId xmlns:a16="http://schemas.microsoft.com/office/drawing/2014/main" id="{E6686DCD-942A-4F9F-BD55-FB1A1D49F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D7E18A0-411E-485C-A686-A59B560EA079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21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098" name="Line 10">
              <a:extLst>
                <a:ext uri="{FF2B5EF4-FFF2-40B4-BE49-F238E27FC236}">
                  <a16:creationId xmlns:a16="http://schemas.microsoft.com/office/drawing/2014/main" id="{84E671E9-2545-4009-9A8F-176B50604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095" name="Text Box 5">
            <a:extLst>
              <a:ext uri="{FF2B5EF4-FFF2-40B4-BE49-F238E27FC236}">
                <a16:creationId xmlns:a16="http://schemas.microsoft.com/office/drawing/2014/main" id="{0046CFAD-BEA9-4AA2-9513-224A2B6A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ázek 2">
            <a:extLst>
              <a:ext uri="{FF2B5EF4-FFF2-40B4-BE49-F238E27FC236}">
                <a16:creationId xmlns:a16="http://schemas.microsoft.com/office/drawing/2014/main" id="{57AD9477-720D-4542-BC88-757F11F3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30363"/>
            <a:ext cx="8315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Group 1">
            <a:extLst>
              <a:ext uri="{FF2B5EF4-FFF2-40B4-BE49-F238E27FC236}">
                <a16:creationId xmlns:a16="http://schemas.microsoft.com/office/drawing/2014/main" id="{44DE96D4-8573-41CD-8C89-E32317DE53E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48147" name="Line 2">
              <a:extLst>
                <a:ext uri="{FF2B5EF4-FFF2-40B4-BE49-F238E27FC236}">
                  <a16:creationId xmlns:a16="http://schemas.microsoft.com/office/drawing/2014/main" id="{F97BC787-77D1-4633-8AA0-A0483EF14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48" name="Line 3">
              <a:extLst>
                <a:ext uri="{FF2B5EF4-FFF2-40B4-BE49-F238E27FC236}">
                  <a16:creationId xmlns:a16="http://schemas.microsoft.com/office/drawing/2014/main" id="{5E6898E6-A98B-49D2-8DEF-83A03BAAE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48149" name="Picture 4">
              <a:extLst>
                <a:ext uri="{FF2B5EF4-FFF2-40B4-BE49-F238E27FC236}">
                  <a16:creationId xmlns:a16="http://schemas.microsoft.com/office/drawing/2014/main" id="{A2DF111C-6629-4019-B56A-72213AC44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8132" name="Text Box 6">
            <a:extLst>
              <a:ext uri="{FF2B5EF4-FFF2-40B4-BE49-F238E27FC236}">
                <a16:creationId xmlns:a16="http://schemas.microsoft.com/office/drawing/2014/main" id="{1662000E-F114-401C-9321-B4FE0A09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144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Změny v blokových nabídkách</a:t>
            </a:r>
          </a:p>
        </p:txBody>
      </p:sp>
      <p:sp>
        <p:nvSpPr>
          <p:cNvPr id="48133" name="Line 7">
            <a:extLst>
              <a:ext uri="{FF2B5EF4-FFF2-40B4-BE49-F238E27FC236}">
                <a16:creationId xmlns:a16="http://schemas.microsoft.com/office/drawing/2014/main" id="{44F0B451-0014-4666-A22E-7DC502B55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4" name="Rectangle 8">
            <a:extLst>
              <a:ext uri="{FF2B5EF4-FFF2-40B4-BE49-F238E27FC236}">
                <a16:creationId xmlns:a16="http://schemas.microsoft.com/office/drawing/2014/main" id="{EB88D499-D468-4855-906F-6E09289C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48135" name="Line 10">
            <a:extLst>
              <a:ext uri="{FF2B5EF4-FFF2-40B4-BE49-F238E27FC236}">
                <a16:creationId xmlns:a16="http://schemas.microsoft.com/office/drawing/2014/main" id="{1CB731BD-1559-46C5-8C16-00E6D41F6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6" name="Text Box 12">
            <a:extLst>
              <a:ext uri="{FF2B5EF4-FFF2-40B4-BE49-F238E27FC236}">
                <a16:creationId xmlns:a16="http://schemas.microsoft.com/office/drawing/2014/main" id="{E312003B-B63D-4849-B92D-75A2A3E0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559300"/>
            <a:ext cx="33797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cs-CZ" altLang="en-US" sz="1600" b="1" dirty="0">
                <a:solidFill>
                  <a:schemeClr val="tx1"/>
                </a:solidFill>
              </a:rPr>
              <a:t>Časové rozpětí</a:t>
            </a:r>
            <a:r>
              <a:rPr lang="cs-CZ" altLang="en-US" sz="1600" dirty="0"/>
              <a:t> </a:t>
            </a:r>
            <a:r>
              <a:rPr lang="en-US" altLang="en-US" sz="1400" dirty="0"/>
              <a:t>–</a:t>
            </a:r>
            <a:r>
              <a:rPr lang="cs-CZ" altLang="en-US" sz="1400" dirty="0"/>
              <a:t> </a:t>
            </a:r>
            <a:r>
              <a:rPr lang="cs-CZ" altLang="en-US" sz="1600" dirty="0"/>
              <a:t>Blokové nabídky  mohou být definovány max. na 30 hodin, tj. mohou být vymezeny přes dva po sobě jdoucí dny dodávky.  </a:t>
            </a:r>
            <a:endParaRPr lang="en-GB" altLang="en-US" sz="1600" dirty="0"/>
          </a:p>
        </p:txBody>
      </p:sp>
      <p:sp>
        <p:nvSpPr>
          <p:cNvPr id="48137" name="Text Box 13">
            <a:extLst>
              <a:ext uri="{FF2B5EF4-FFF2-40B4-BE49-F238E27FC236}">
                <a16:creationId xmlns:a16="http://schemas.microsoft.com/office/drawing/2014/main" id="{4A4828E7-DCE0-4BBE-96FB-5F5FBDEB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4516438"/>
            <a:ext cx="4165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cs-CZ" altLang="en-US" sz="1600" b="1" dirty="0">
                <a:solidFill>
                  <a:schemeClr val="tx1"/>
                </a:solidFill>
              </a:rPr>
              <a:t>Celkové množství </a:t>
            </a:r>
            <a:r>
              <a:rPr lang="en-US" altLang="en-US" sz="1600" dirty="0"/>
              <a:t>–</a:t>
            </a:r>
            <a:r>
              <a:rPr lang="cs-CZ" altLang="en-US" sz="1600" dirty="0"/>
              <a:t> zobrazuje součet nákupu i prodeje. V případě mezinárodních blokových nabídek je zahnuto pouze množství nákupu či prodeje. </a:t>
            </a:r>
            <a:r>
              <a:rPr lang="en-US" altLang="en-US" sz="1600" dirty="0"/>
              <a:t> </a:t>
            </a:r>
          </a:p>
        </p:txBody>
      </p:sp>
      <p:sp>
        <p:nvSpPr>
          <p:cNvPr id="48138" name="AutoShape 14">
            <a:extLst>
              <a:ext uri="{FF2B5EF4-FFF2-40B4-BE49-F238E27FC236}">
                <a16:creationId xmlns:a16="http://schemas.microsoft.com/office/drawing/2014/main" id="{45965ECB-FA06-4BDE-BB42-C3A5FB1A3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2376488"/>
            <a:ext cx="1855787" cy="1439862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48139" name="AutoShape 15">
            <a:extLst>
              <a:ext uri="{FF2B5EF4-FFF2-40B4-BE49-F238E27FC236}">
                <a16:creationId xmlns:a16="http://schemas.microsoft.com/office/drawing/2014/main" id="{FDEDE22F-CF78-4998-827D-21005E88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146300"/>
            <a:ext cx="706437" cy="1655763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48140" name="AutoShape 16">
            <a:extLst>
              <a:ext uri="{FF2B5EF4-FFF2-40B4-BE49-F238E27FC236}">
                <a16:creationId xmlns:a16="http://schemas.microsoft.com/office/drawing/2014/main" id="{8300563C-0944-4DB8-B103-A6E68F898A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1225" y="3865563"/>
            <a:ext cx="349250" cy="752475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141" name="AutoShape 17">
            <a:extLst>
              <a:ext uri="{FF2B5EF4-FFF2-40B4-BE49-F238E27FC236}">
                <a16:creationId xmlns:a16="http://schemas.microsoft.com/office/drawing/2014/main" id="{AA7E68A2-DBD6-48B1-ACE9-279EEC19B6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95963" y="3827463"/>
            <a:ext cx="1382712" cy="755650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8142" name="Skupina 19">
            <a:extLst>
              <a:ext uri="{FF2B5EF4-FFF2-40B4-BE49-F238E27FC236}">
                <a16:creationId xmlns:a16="http://schemas.microsoft.com/office/drawing/2014/main" id="{0DD8F0FB-5CC1-45F3-A658-474D471C815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48144" name="Line 7">
              <a:extLst>
                <a:ext uri="{FF2B5EF4-FFF2-40B4-BE49-F238E27FC236}">
                  <a16:creationId xmlns:a16="http://schemas.microsoft.com/office/drawing/2014/main" id="{F251B99B-D193-4D9A-B6A2-0230FC971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45" name="Rectangle 9">
              <a:extLst>
                <a:ext uri="{FF2B5EF4-FFF2-40B4-BE49-F238E27FC236}">
                  <a16:creationId xmlns:a16="http://schemas.microsoft.com/office/drawing/2014/main" id="{059E3EB0-7252-4E80-B653-19FE9EB8E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5723D75B-5876-4455-8503-2C6A6D3080F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22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46" name="Line 10">
              <a:extLst>
                <a:ext uri="{FF2B5EF4-FFF2-40B4-BE49-F238E27FC236}">
                  <a16:creationId xmlns:a16="http://schemas.microsoft.com/office/drawing/2014/main" id="{812F5E32-1CC3-4067-B3FA-5B84ED0CB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8143" name="Text Box 5">
            <a:extLst>
              <a:ext uri="{FF2B5EF4-FFF2-40B4-BE49-F238E27FC236}">
                <a16:creationId xmlns:a16="http://schemas.microsoft.com/office/drawing/2014/main" id="{18D3FDE1-A293-43F1-AE92-3891656D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Text Box 11">
            <a:extLst>
              <a:ext uri="{FF2B5EF4-FFF2-40B4-BE49-F238E27FC236}">
                <a16:creationId xmlns:a16="http://schemas.microsoft.com/office/drawing/2014/main" id="{0FC919F1-440F-4EB5-B167-12803B26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8089900" cy="520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dirty="0">
                <a:latin typeface="Calibri" panose="020F0502020204030204" pitchFamily="34" charset="0"/>
              </a:rPr>
              <a:t>Dávkové párování je implementováno v technickém řešení XBID pro situace, kdy dojde k navýšení kapacit na přeshraničních profilech a přes rozšířený profil tak ke spárování mohou propadnout další vhodné nabídky</a:t>
            </a:r>
            <a:endParaRPr lang="cs-CZ" altLang="cs-CZ" strike="sngStrike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dirty="0">
                <a:latin typeface="Calibri" panose="020F0502020204030204" pitchFamily="34" charset="0"/>
              </a:rPr>
              <a:t>V těchto případech se dávkové párování spustí plně automaticky</a:t>
            </a: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dirty="0">
                <a:latin typeface="Calibri" panose="020F0502020204030204" pitchFamily="34" charset="0"/>
              </a:rPr>
              <a:t>Po dobu dávkového párování je pozastaveno kontinuální párování, ačkoli příjem nových nabídek není pozastaven (nové nabídky se hromadí ve frontě a po skončení dávkového párování je s nimi nakládáno dle standardních pravidel kontinuálního párování)</a:t>
            </a: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dirty="0">
                <a:latin typeface="Calibri" panose="020F0502020204030204" pitchFamily="34" charset="0"/>
              </a:rPr>
              <a:t>Pravidla pro tvorbu ceny jsou jiná než u kontinuálního párování, závisí 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na limitních cenách nabídek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vstupujících do této „aukce“ a na cenách v oblastech, v nichž byly nabídky vloženy</a:t>
            </a: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Výsledná cena je přiřazena všem obchodům vzniklým v rámci jednoho dávkového párování</a:t>
            </a:r>
            <a:endParaRPr lang="cs-CZ" altLang="cs-CZ" strike="sngStrik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Účastník trhu je informován v audit logu jak o zahájení, tak o ukončení dávkového párování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Obchody provedené během dávkového párování jsou zahrnuty v sestavě Obchody VDT dle dne dodávky s hodnotou „Dávkové párování“ ve sloupci „Fáze obchodování“</a:t>
            </a:r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1512089-12C6-4EA1-97EE-4E3FE37350DD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50189" name="Line 2">
              <a:extLst>
                <a:ext uri="{FF2B5EF4-FFF2-40B4-BE49-F238E27FC236}">
                  <a16:creationId xmlns:a16="http://schemas.microsoft.com/office/drawing/2014/main" id="{CC6FA4CE-0B48-4D22-90C8-35AFE7FB6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190" name="Line 3">
              <a:extLst>
                <a:ext uri="{FF2B5EF4-FFF2-40B4-BE49-F238E27FC236}">
                  <a16:creationId xmlns:a16="http://schemas.microsoft.com/office/drawing/2014/main" id="{936E7A33-1E5B-49C6-BEE3-7C97CA713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50191" name="Picture 4">
              <a:extLst>
                <a:ext uri="{FF2B5EF4-FFF2-40B4-BE49-F238E27FC236}">
                  <a16:creationId xmlns:a16="http://schemas.microsoft.com/office/drawing/2014/main" id="{1B6B4C6D-EDE7-4664-8030-2E2895A4F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180" name="Text Box 6">
            <a:extLst>
              <a:ext uri="{FF2B5EF4-FFF2-40B4-BE49-F238E27FC236}">
                <a16:creationId xmlns:a16="http://schemas.microsoft.com/office/drawing/2014/main" id="{D364401E-20E6-4E53-9910-FF42258F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86995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Dávkové párování </a:t>
            </a:r>
          </a:p>
        </p:txBody>
      </p:sp>
      <p:sp>
        <p:nvSpPr>
          <p:cNvPr id="50181" name="Line 7">
            <a:extLst>
              <a:ext uri="{FF2B5EF4-FFF2-40B4-BE49-F238E27FC236}">
                <a16:creationId xmlns:a16="http://schemas.microsoft.com/office/drawing/2014/main" id="{6ACECDF6-D9D5-45F6-8466-C8B7D020A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2" name="Rectangle 8">
            <a:extLst>
              <a:ext uri="{FF2B5EF4-FFF2-40B4-BE49-F238E27FC236}">
                <a16:creationId xmlns:a16="http://schemas.microsoft.com/office/drawing/2014/main" id="{37FDDAEF-98F6-4293-812C-DA8051C1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50183" name="Line 10">
            <a:extLst>
              <a:ext uri="{FF2B5EF4-FFF2-40B4-BE49-F238E27FC236}">
                <a16:creationId xmlns:a16="http://schemas.microsoft.com/office/drawing/2014/main" id="{47B043CE-5CB4-4351-A7E7-EEBDCE4EC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0184" name="Skupina 13">
            <a:extLst>
              <a:ext uri="{FF2B5EF4-FFF2-40B4-BE49-F238E27FC236}">
                <a16:creationId xmlns:a16="http://schemas.microsoft.com/office/drawing/2014/main" id="{0C42B243-1E84-41C3-9A6A-E2CA4B565F7B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50186" name="Line 7">
              <a:extLst>
                <a:ext uri="{FF2B5EF4-FFF2-40B4-BE49-F238E27FC236}">
                  <a16:creationId xmlns:a16="http://schemas.microsoft.com/office/drawing/2014/main" id="{E9A27A36-CE76-45C3-A323-D87CC9AF6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187" name="Rectangle 9">
              <a:extLst>
                <a:ext uri="{FF2B5EF4-FFF2-40B4-BE49-F238E27FC236}">
                  <a16:creationId xmlns:a16="http://schemas.microsoft.com/office/drawing/2014/main" id="{A66F7D12-B536-4524-91CC-0F89EB6BE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53072DDB-85E6-4245-BA10-3A242FACEBAF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23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188" name="Line 10">
              <a:extLst>
                <a:ext uri="{FF2B5EF4-FFF2-40B4-BE49-F238E27FC236}">
                  <a16:creationId xmlns:a16="http://schemas.microsoft.com/office/drawing/2014/main" id="{C3B6E19F-938E-438B-A887-6238FA92D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0185" name="Text Box 5">
            <a:extLst>
              <a:ext uri="{FF2B5EF4-FFF2-40B4-BE49-F238E27FC236}">
                <a16:creationId xmlns:a16="http://schemas.microsoft.com/office/drawing/2014/main" id="{3E7B6F78-F7C2-48B2-A234-FF9BA953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1">
            <a:extLst>
              <a:ext uri="{FF2B5EF4-FFF2-40B4-BE49-F238E27FC236}">
                <a16:creationId xmlns:a16="http://schemas.microsoft.com/office/drawing/2014/main" id="{C9239579-2D2F-4883-9A2B-7BA082A9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724025"/>
            <a:ext cx="83026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5" name="Group 1">
            <a:extLst>
              <a:ext uri="{FF2B5EF4-FFF2-40B4-BE49-F238E27FC236}">
                <a16:creationId xmlns:a16="http://schemas.microsoft.com/office/drawing/2014/main" id="{34648DCA-9CBE-4D03-B7C5-EFF308ADAF2E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44052" name="Line 2">
              <a:extLst>
                <a:ext uri="{FF2B5EF4-FFF2-40B4-BE49-F238E27FC236}">
                  <a16:creationId xmlns:a16="http://schemas.microsoft.com/office/drawing/2014/main" id="{B3183967-01D2-4048-8505-501EDCDD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3" name="Line 3">
              <a:extLst>
                <a:ext uri="{FF2B5EF4-FFF2-40B4-BE49-F238E27FC236}">
                  <a16:creationId xmlns:a16="http://schemas.microsoft.com/office/drawing/2014/main" id="{A23DDE00-FB0B-40AD-8815-FFB43776F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44054" name="Picture 4">
              <a:extLst>
                <a:ext uri="{FF2B5EF4-FFF2-40B4-BE49-F238E27FC236}">
                  <a16:creationId xmlns:a16="http://schemas.microsoft.com/office/drawing/2014/main" id="{62019090-8446-4ECD-BA99-DF125B54F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036" name="Text Box 6">
            <a:extLst>
              <a:ext uri="{FF2B5EF4-FFF2-40B4-BE49-F238E27FC236}">
                <a16:creationId xmlns:a16="http://schemas.microsoft.com/office/drawing/2014/main" id="{FA7C31BB-0878-43D7-A91A-424437BD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9535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Prováděcí restrikce v košíku</a:t>
            </a:r>
          </a:p>
        </p:txBody>
      </p:sp>
      <p:sp>
        <p:nvSpPr>
          <p:cNvPr id="44037" name="Line 7">
            <a:extLst>
              <a:ext uri="{FF2B5EF4-FFF2-40B4-BE49-F238E27FC236}">
                <a16:creationId xmlns:a16="http://schemas.microsoft.com/office/drawing/2014/main" id="{83531E2A-4E96-4990-A10E-E1DAEA071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8" name="Rectangle 8">
            <a:extLst>
              <a:ext uri="{FF2B5EF4-FFF2-40B4-BE49-F238E27FC236}">
                <a16:creationId xmlns:a16="http://schemas.microsoft.com/office/drawing/2014/main" id="{C6BD2278-472F-4C48-B5E5-2A32DEDC7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44039" name="Line 10">
            <a:extLst>
              <a:ext uri="{FF2B5EF4-FFF2-40B4-BE49-F238E27FC236}">
                <a16:creationId xmlns:a16="http://schemas.microsoft.com/office/drawing/2014/main" id="{91496E04-94FE-4D8C-974E-E9A414405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CA0FE876-FA36-4851-B9C5-76C2A224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90650"/>
            <a:ext cx="80899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400" dirty="0">
                <a:latin typeface="Calibri" panose="020F0502020204030204" pitchFamily="34" charset="0"/>
              </a:rPr>
              <a:t>V rámci SIDC VDT bude možné uplatňovat prováděcí restrikce na celý košík</a:t>
            </a:r>
            <a:r>
              <a:rPr lang="en-US" altLang="en-US" sz="1400" dirty="0">
                <a:latin typeface="Calibri" panose="020F0502020204030204" pitchFamily="34" charset="0"/>
              </a:rPr>
              <a:t>:</a:t>
            </a:r>
          </a:p>
          <a:p>
            <a:pPr marL="363538" algn="just" eaLnBrk="1" hangingPunct="1">
              <a:buSzPct val="100000"/>
              <a:defRPr/>
            </a:pPr>
            <a:endParaRPr lang="cs-CZ" altLang="en-US" sz="2000" dirty="0">
              <a:latin typeface="Calibri" panose="020F0502020204030204" pitchFamily="34" charset="0"/>
            </a:endParaRPr>
          </a:p>
          <a:p>
            <a:pPr marL="363538" algn="just" eaLnBrk="1" hangingPunct="1">
              <a:buSzPct val="100000"/>
              <a:defRPr/>
            </a:pPr>
            <a:endParaRPr lang="cs-CZ" altLang="en-US" sz="2000" dirty="0">
              <a:latin typeface="Calibri" panose="020F0502020204030204" pitchFamily="34" charset="0"/>
            </a:endParaRPr>
          </a:p>
          <a:p>
            <a:pPr marL="363538" algn="just" eaLnBrk="1" hangingPunct="1">
              <a:buSzPct val="100000"/>
              <a:defRPr/>
            </a:pPr>
            <a:endParaRPr lang="cs-CZ" altLang="en-US" sz="2000" dirty="0">
              <a:latin typeface="Calibri" panose="020F0502020204030204" pitchFamily="34" charset="0"/>
            </a:endParaRPr>
          </a:p>
          <a:p>
            <a:pPr marL="363538" algn="just" eaLnBrk="1" hangingPunct="1">
              <a:buSzPct val="100000"/>
              <a:defRPr/>
            </a:pPr>
            <a:endParaRPr lang="cs-CZ" altLang="en-US" sz="2000" dirty="0">
              <a:latin typeface="Calibri" panose="020F0502020204030204" pitchFamily="34" charset="0"/>
            </a:endParaRPr>
          </a:p>
          <a:p>
            <a:pPr marL="363538" algn="just" eaLnBrk="1" hangingPunct="1">
              <a:buSzPct val="100000"/>
              <a:defRPr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250"/>
              </a:spcBef>
              <a:buSzPct val="100000"/>
              <a:defRPr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33801" name="Rectangle 12">
            <a:extLst>
              <a:ext uri="{FF2B5EF4-FFF2-40B4-BE49-F238E27FC236}">
                <a16:creationId xmlns:a16="http://schemas.microsoft.com/office/drawing/2014/main" id="{3CFF1CB2-2EAB-4C48-B9A5-6AFD01A1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225" y="3582988"/>
            <a:ext cx="695325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en-US" sz="1400" dirty="0">
                <a:latin typeface="Calibri" panose="020F0502020204030204" pitchFamily="34" charset="0"/>
              </a:rPr>
              <a:t> </a:t>
            </a:r>
            <a:r>
              <a:rPr lang="cs-CZ" altLang="en-US" sz="1400" b="1" dirty="0">
                <a:latin typeface="Calibri" panose="020F0502020204030204" pitchFamily="34" charset="0"/>
              </a:rPr>
              <a:t>Bez omezení</a:t>
            </a:r>
            <a:r>
              <a:rPr lang="en-US" altLang="en-US" sz="1400" b="1" dirty="0">
                <a:latin typeface="Calibri" panose="020F0502020204030204" pitchFamily="34" charset="0"/>
              </a:rPr>
              <a:t> (NONE)</a:t>
            </a: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Není žádná prováděcí restrikce</a:t>
            </a:r>
            <a:endParaRPr lang="en-US" altLang="en-US" sz="1200" dirty="0">
              <a:latin typeface="Calibri" panose="020F0502020204030204" pitchFamily="34" charset="0"/>
            </a:endParaRP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Všechny nabídky budou spárovány jako by byly do košíku vloženy odděleně a nezávisle na sobě</a:t>
            </a:r>
            <a:endParaRPr lang="en-US" altLang="en-US" sz="1200" dirty="0">
              <a:latin typeface="Calibri" panose="020F0502020204030204" pitchFamily="34" charset="0"/>
            </a:endParaRP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Pokud by jedna z nabídek neprošla validačním procesem, ostatní nabídky nebudou ovlivněny</a:t>
            </a:r>
            <a:endParaRPr lang="en-US" altLang="en-US" sz="1200" dirty="0">
              <a:latin typeface="Calibri" panose="020F0502020204030204" pitchFamily="34" charset="0"/>
            </a:endParaRPr>
          </a:p>
          <a:p>
            <a:pPr lvl="2" indent="0"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100" dirty="0">
              <a:latin typeface="Calibri" panose="020F050202020403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en-US" sz="1400" dirty="0">
                <a:latin typeface="Calibri" panose="020F0502020204030204" pitchFamily="34" charset="0"/>
              </a:rPr>
              <a:t> </a:t>
            </a:r>
            <a:r>
              <a:rPr lang="cs-CZ" altLang="en-US" sz="1400" b="1" dirty="0">
                <a:latin typeface="Calibri" panose="020F0502020204030204" pitchFamily="34" charset="0"/>
              </a:rPr>
              <a:t>Propojené nabídky </a:t>
            </a:r>
            <a:r>
              <a:rPr lang="en-US" altLang="en-US" sz="1400" b="1" dirty="0">
                <a:latin typeface="Calibri" panose="020F0502020204030204" pitchFamily="34" charset="0"/>
              </a:rPr>
              <a:t>(LINKED)</a:t>
            </a: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Všechny nabídky v košíku musí být zobchodovány úplně a ihned po úspěšné validaci (FOK) </a:t>
            </a: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Pokud by nebylo možné jednu z nabídek v košíku spárovat, bude spolu s ostatními nabídkami v košíku vymazána</a:t>
            </a: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Tato prováděcí restrikce může být využita pouze v případě, že v košíku není žádná nabídka typu </a:t>
            </a:r>
            <a:r>
              <a:rPr lang="cs-CZ" altLang="en-US" sz="1200" dirty="0" err="1">
                <a:latin typeface="Calibri" panose="020F0502020204030204" pitchFamily="34" charset="0"/>
              </a:rPr>
              <a:t>Iceberg</a:t>
            </a:r>
            <a:r>
              <a:rPr lang="cs-CZ" altLang="en-US" sz="1200" dirty="0">
                <a:latin typeface="Calibri" panose="020F0502020204030204" pitchFamily="34" charset="0"/>
              </a:rPr>
              <a:t> (FOK není pro nabídky typu </a:t>
            </a:r>
            <a:r>
              <a:rPr lang="cs-CZ" altLang="en-US" sz="1200" dirty="0" err="1">
                <a:latin typeface="Calibri" panose="020F0502020204030204" pitchFamily="34" charset="0"/>
              </a:rPr>
              <a:t>Iceberg</a:t>
            </a:r>
            <a:r>
              <a:rPr lang="cs-CZ" altLang="en-US" sz="1200" dirty="0">
                <a:latin typeface="Calibri" panose="020F0502020204030204" pitchFamily="34" charset="0"/>
              </a:rPr>
              <a:t> podporován)</a:t>
            </a:r>
          </a:p>
          <a:p>
            <a:pPr marL="628650" lvl="2" indent="0" algn="just" eaLnBrk="1" hangingPunct="1">
              <a:spcBef>
                <a:spcPct val="0"/>
              </a:spcBef>
              <a:buClr>
                <a:srgbClr val="0B3D92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en-US" altLang="en-US" sz="1100" dirty="0">
              <a:latin typeface="Calibri" panose="020F050202020403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en-US" sz="1400" dirty="0">
                <a:latin typeface="Calibri" panose="020F0502020204030204" pitchFamily="34" charset="0"/>
              </a:rPr>
              <a:t> </a:t>
            </a:r>
            <a:r>
              <a:rPr lang="cs-CZ" altLang="en-US" sz="1400" b="1" dirty="0">
                <a:latin typeface="Calibri" panose="020F0502020204030204" pitchFamily="34" charset="0"/>
              </a:rPr>
              <a:t>Platné nabídky </a:t>
            </a:r>
            <a:r>
              <a:rPr lang="en-US" altLang="en-US" sz="1400" b="1" dirty="0">
                <a:latin typeface="Calibri" panose="020F0502020204030204" pitchFamily="34" charset="0"/>
              </a:rPr>
              <a:t>(VALID)</a:t>
            </a:r>
          </a:p>
          <a:p>
            <a:pPr lvl="2" indent="-285750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cs-CZ" altLang="en-US" sz="1200" dirty="0">
                <a:latin typeface="Calibri" panose="020F0502020204030204" pitchFamily="34" charset="0"/>
              </a:rPr>
              <a:t>Každá nabídka musí nejdříve projít úspěšnou validací a</a:t>
            </a:r>
            <a:r>
              <a:rPr lang="cs-CZ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 až poté může dojít k párování všech nabídek</a:t>
            </a: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042" name="AutoShape 14">
            <a:extLst>
              <a:ext uri="{FF2B5EF4-FFF2-40B4-BE49-F238E27FC236}">
                <a16:creationId xmlns:a16="http://schemas.microsoft.com/office/drawing/2014/main" id="{6CC4DA4E-83A3-4B1E-AFCF-91E82775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2087563"/>
            <a:ext cx="2582863" cy="28892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44043" name="AutoShape 15">
            <a:extLst>
              <a:ext uri="{FF2B5EF4-FFF2-40B4-BE49-F238E27FC236}">
                <a16:creationId xmlns:a16="http://schemas.microsoft.com/office/drawing/2014/main" id="{F1911783-2E23-4F34-A09D-6E04164E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322513"/>
            <a:ext cx="215900" cy="236537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44044" name="AutoShape 16">
            <a:extLst>
              <a:ext uri="{FF2B5EF4-FFF2-40B4-BE49-F238E27FC236}">
                <a16:creationId xmlns:a16="http://schemas.microsoft.com/office/drawing/2014/main" id="{A65D7637-7302-4A72-ACFB-9258F191A1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2468563"/>
            <a:ext cx="215900" cy="1246187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5" name="AutoShape 17">
            <a:extLst>
              <a:ext uri="{FF2B5EF4-FFF2-40B4-BE49-F238E27FC236}">
                <a16:creationId xmlns:a16="http://schemas.microsoft.com/office/drawing/2014/main" id="{B0FCA4CE-DA56-47E6-8A14-AE4CEDBBB02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443663" y="2608263"/>
            <a:ext cx="360362" cy="993775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046" name="Text Box 18">
            <a:extLst>
              <a:ext uri="{FF2B5EF4-FFF2-40B4-BE49-F238E27FC236}">
                <a16:creationId xmlns:a16="http://schemas.microsoft.com/office/drawing/2014/main" id="{69383DBD-A149-4915-AEC1-CA118289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605213"/>
            <a:ext cx="22256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en-US" sz="1400" b="1">
                <a:latin typeface="Calibri" panose="020F0502020204030204" pitchFamily="34" charset="0"/>
              </a:rPr>
              <a:t>Změnit všechny nabídky na </a:t>
            </a:r>
            <a:r>
              <a:rPr lang="en-GB" altLang="en-US" sz="1400" b="1">
                <a:latin typeface="Calibri" panose="020F0502020204030204" pitchFamily="34" charset="0"/>
              </a:rPr>
              <a:t>FOK </a:t>
            </a:r>
          </a:p>
          <a:p>
            <a:pPr lvl="2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en-US" sz="1200">
                <a:latin typeface="Calibri" panose="020F0502020204030204" pitchFamily="34" charset="0"/>
              </a:rPr>
              <a:t>Tato funkcionalita nastaví prováděcí restrikci FOK všem nabídkám v košíku</a:t>
            </a:r>
            <a:endParaRPr lang="en-GB" altLang="en-US" sz="1200">
              <a:latin typeface="Calibri" panose="020F0502020204030204" pitchFamily="34" charset="0"/>
            </a:endParaRPr>
          </a:p>
          <a:p>
            <a:pPr lvl="2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en-US" sz="1200">
                <a:latin typeface="Calibri" panose="020F0502020204030204" pitchFamily="34" charset="0"/>
              </a:rPr>
              <a:t>Pokud je v košíku bloková nabídka či nabídka typu Iceberg, změna všech nabídek na FOK se neprovede a objeví se chybová hláška.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grpSp>
        <p:nvGrpSpPr>
          <p:cNvPr id="44047" name="Skupina 20">
            <a:extLst>
              <a:ext uri="{FF2B5EF4-FFF2-40B4-BE49-F238E27FC236}">
                <a16:creationId xmlns:a16="http://schemas.microsoft.com/office/drawing/2014/main" id="{20CA9DA6-D835-4402-8EA8-AE979F748E27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44049" name="Line 7">
              <a:extLst>
                <a:ext uri="{FF2B5EF4-FFF2-40B4-BE49-F238E27FC236}">
                  <a16:creationId xmlns:a16="http://schemas.microsoft.com/office/drawing/2014/main" id="{E4055B0A-40AA-4D17-AD63-B95544E4F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0" name="Rectangle 9">
              <a:extLst>
                <a:ext uri="{FF2B5EF4-FFF2-40B4-BE49-F238E27FC236}">
                  <a16:creationId xmlns:a16="http://schemas.microsoft.com/office/drawing/2014/main" id="{1484092A-FEA3-465D-9DA2-4580E0D1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3A85400F-215C-45A0-97F4-EB2A756C7E05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24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051" name="Line 10">
              <a:extLst>
                <a:ext uri="{FF2B5EF4-FFF2-40B4-BE49-F238E27FC236}">
                  <a16:creationId xmlns:a16="http://schemas.microsoft.com/office/drawing/2014/main" id="{28ACF061-0103-441C-A804-687939851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4048" name="Text Box 5">
            <a:extLst>
              <a:ext uri="{FF2B5EF4-FFF2-40B4-BE49-F238E27FC236}">
                <a16:creationId xmlns:a16="http://schemas.microsoft.com/office/drawing/2014/main" id="{32D4D486-F5A4-4668-BF75-8431C340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">
            <a:extLst>
              <a:ext uri="{FF2B5EF4-FFF2-40B4-BE49-F238E27FC236}">
                <a16:creationId xmlns:a16="http://schemas.microsoft.com/office/drawing/2014/main" id="{CC068A62-C8DD-459F-A07F-26112297FEE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52237" name="Line 2">
              <a:extLst>
                <a:ext uri="{FF2B5EF4-FFF2-40B4-BE49-F238E27FC236}">
                  <a16:creationId xmlns:a16="http://schemas.microsoft.com/office/drawing/2014/main" id="{27AC35C4-CC21-4869-9FF5-985C3577F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238" name="Line 3">
              <a:extLst>
                <a:ext uri="{FF2B5EF4-FFF2-40B4-BE49-F238E27FC236}">
                  <a16:creationId xmlns:a16="http://schemas.microsoft.com/office/drawing/2014/main" id="{EEA75740-8744-449C-8DDF-70C1265CB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52239" name="Picture 4">
              <a:extLst>
                <a:ext uri="{FF2B5EF4-FFF2-40B4-BE49-F238E27FC236}">
                  <a16:creationId xmlns:a16="http://schemas.microsoft.com/office/drawing/2014/main" id="{7F944D50-BCCD-492E-A1C4-6E495C20C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227" name="Text Box 6">
            <a:extLst>
              <a:ext uri="{FF2B5EF4-FFF2-40B4-BE49-F238E27FC236}">
                <a16:creationId xmlns:a16="http://schemas.microsoft.com/office/drawing/2014/main" id="{FE05AC54-A2A0-47E9-8938-18735E66F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995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Zrušení obchodu ze strany XBID systému</a:t>
            </a:r>
          </a:p>
        </p:txBody>
      </p:sp>
      <p:sp>
        <p:nvSpPr>
          <p:cNvPr id="52228" name="Line 7">
            <a:extLst>
              <a:ext uri="{FF2B5EF4-FFF2-40B4-BE49-F238E27FC236}">
                <a16:creationId xmlns:a16="http://schemas.microsoft.com/office/drawing/2014/main" id="{886BB307-337D-4490-BE61-673969977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29" name="Rectangle 8">
            <a:extLst>
              <a:ext uri="{FF2B5EF4-FFF2-40B4-BE49-F238E27FC236}">
                <a16:creationId xmlns:a16="http://schemas.microsoft.com/office/drawing/2014/main" id="{67E57273-584F-4849-B122-DFE2601D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52230" name="Line 10">
            <a:extLst>
              <a:ext uri="{FF2B5EF4-FFF2-40B4-BE49-F238E27FC236}">
                <a16:creationId xmlns:a16="http://schemas.microsoft.com/office/drawing/2014/main" id="{E0022B76-350D-4A22-883E-0316E16AF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6B1A44C1-F603-45C7-A9A0-69A007F5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8089900" cy="38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latin typeface="Calibri" panose="020F0502020204030204" pitchFamily="34" charset="0"/>
              </a:rPr>
              <a:t>Pokyn ke zrušení obchodu je vydán výhradně ze strany XBID systému, a to výhradně z důvodu nesprávného spárování nabídek vzniklé chybným fungováním XBID systému. 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latin typeface="Calibri" panose="020F0502020204030204" pitchFamily="34" charset="0"/>
              </a:rPr>
              <a:t>Zrušení obchodu je mimořádným nástrojem pro opravu chybného spárování. 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latin typeface="Calibri" panose="020F0502020204030204" pitchFamily="34" charset="0"/>
              </a:rPr>
              <a:t>Možnost účastníka trhu zrušit vlastní obchod není v rámci OTE-COM na SIDC VDT či na Záložním VDT podporována.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latin typeface="Calibri" panose="020F0502020204030204" pitchFamily="34" charset="0"/>
              </a:rPr>
              <a:t>Zrušený obchod je označen statusem </a:t>
            </a:r>
            <a:r>
              <a:rPr lang="en-US" altLang="en-US" dirty="0">
                <a:latin typeface="Calibri" panose="020F0502020204030204" pitchFamily="34" charset="0"/>
              </a:rPr>
              <a:t>„CNCL“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19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52232" name="Skupina 13">
            <a:extLst>
              <a:ext uri="{FF2B5EF4-FFF2-40B4-BE49-F238E27FC236}">
                <a16:creationId xmlns:a16="http://schemas.microsoft.com/office/drawing/2014/main" id="{DAA02143-6704-4BFE-B47B-5CDADE24DC32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52234" name="Line 7">
              <a:extLst>
                <a:ext uri="{FF2B5EF4-FFF2-40B4-BE49-F238E27FC236}">
                  <a16:creationId xmlns:a16="http://schemas.microsoft.com/office/drawing/2014/main" id="{FFB9A858-72DC-4B4C-A80B-9DD21062A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235" name="Rectangle 9">
              <a:extLst>
                <a:ext uri="{FF2B5EF4-FFF2-40B4-BE49-F238E27FC236}">
                  <a16:creationId xmlns:a16="http://schemas.microsoft.com/office/drawing/2014/main" id="{95D739F6-9DC5-4329-8989-6D387333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ADB4D86E-BC5F-427D-8C53-C9EA0F98329A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25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36" name="Line 10">
              <a:extLst>
                <a:ext uri="{FF2B5EF4-FFF2-40B4-BE49-F238E27FC236}">
                  <a16:creationId xmlns:a16="http://schemas.microsoft.com/office/drawing/2014/main" id="{7F149879-1A6E-4246-9D68-5627A19E8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2233" name="Text Box 5">
            <a:extLst>
              <a:ext uri="{FF2B5EF4-FFF2-40B4-BE49-F238E27FC236}">
                <a16:creationId xmlns:a16="http://schemas.microsoft.com/office/drawing/2014/main" id="{56086D83-CE80-49ED-BA50-5274FB6DE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">
            <a:extLst>
              <a:ext uri="{FF2B5EF4-FFF2-40B4-BE49-F238E27FC236}">
                <a16:creationId xmlns:a16="http://schemas.microsoft.com/office/drawing/2014/main" id="{C727974A-870D-4FCD-B029-AE040F9F6065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54284" name="Line 2">
              <a:extLst>
                <a:ext uri="{FF2B5EF4-FFF2-40B4-BE49-F238E27FC236}">
                  <a16:creationId xmlns:a16="http://schemas.microsoft.com/office/drawing/2014/main" id="{B5989A62-3DE8-4D78-8A89-13ADDB06C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85" name="Line 3">
              <a:extLst>
                <a:ext uri="{FF2B5EF4-FFF2-40B4-BE49-F238E27FC236}">
                  <a16:creationId xmlns:a16="http://schemas.microsoft.com/office/drawing/2014/main" id="{02B30FA1-9F63-44AF-8328-EA2ACB08E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54286" name="Picture 4">
              <a:extLst>
                <a:ext uri="{FF2B5EF4-FFF2-40B4-BE49-F238E27FC236}">
                  <a16:creationId xmlns:a16="http://schemas.microsoft.com/office/drawing/2014/main" id="{4D2583DA-AC8D-4016-8BD6-10DF97019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275" name="Line 6">
            <a:extLst>
              <a:ext uri="{FF2B5EF4-FFF2-40B4-BE49-F238E27FC236}">
                <a16:creationId xmlns:a16="http://schemas.microsoft.com/office/drawing/2014/main" id="{3B65BD96-E077-4829-B7BC-300114895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76" name="Rectangle 7">
            <a:extLst>
              <a:ext uri="{FF2B5EF4-FFF2-40B4-BE49-F238E27FC236}">
                <a16:creationId xmlns:a16="http://schemas.microsoft.com/office/drawing/2014/main" id="{DC8A7185-D80B-4397-B9F6-3AC904D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54277" name="Line 9">
            <a:extLst>
              <a:ext uri="{FF2B5EF4-FFF2-40B4-BE49-F238E27FC236}">
                <a16:creationId xmlns:a16="http://schemas.microsoft.com/office/drawing/2014/main" id="{E298BD8F-EFD5-4008-B9FC-E0F2D290E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8930A339-6CC5-41D5-9764-9D68148C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013075"/>
            <a:ext cx="719613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4800" b="1" u="sng">
                <a:solidFill>
                  <a:srgbClr val="00549F"/>
                </a:solidFill>
                <a:latin typeface="Calibri" panose="020F0502020204030204" pitchFamily="34" charset="0"/>
              </a:rPr>
              <a:t>Sestavy a přeshraniční kapacity</a:t>
            </a:r>
            <a:endParaRPr lang="en-GB" altLang="en-US" sz="4800" b="1" u="sng">
              <a:solidFill>
                <a:srgbClr val="00549F"/>
              </a:solidFill>
              <a:latin typeface="Calibri" panose="020F0502020204030204" pitchFamily="34" charset="0"/>
            </a:endParaRPr>
          </a:p>
        </p:txBody>
      </p:sp>
      <p:grpSp>
        <p:nvGrpSpPr>
          <p:cNvPr id="54279" name="Skupina 14">
            <a:extLst>
              <a:ext uri="{FF2B5EF4-FFF2-40B4-BE49-F238E27FC236}">
                <a16:creationId xmlns:a16="http://schemas.microsoft.com/office/drawing/2014/main" id="{CA5EA69B-C4DC-4B5F-9482-F96CD1E32874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54281" name="Line 7">
              <a:extLst>
                <a:ext uri="{FF2B5EF4-FFF2-40B4-BE49-F238E27FC236}">
                  <a16:creationId xmlns:a16="http://schemas.microsoft.com/office/drawing/2014/main" id="{C04C6300-4353-46BD-8C1A-87B24866E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82" name="Rectangle 9">
              <a:extLst>
                <a:ext uri="{FF2B5EF4-FFF2-40B4-BE49-F238E27FC236}">
                  <a16:creationId xmlns:a16="http://schemas.microsoft.com/office/drawing/2014/main" id="{9A0BEF68-7D04-43C1-A7BE-7D3BAA2A6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C5350E84-B3EB-4F98-8E6B-A31372A84ABF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26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283" name="Line 10">
              <a:extLst>
                <a:ext uri="{FF2B5EF4-FFF2-40B4-BE49-F238E27FC236}">
                  <a16:creationId xmlns:a16="http://schemas.microsoft.com/office/drawing/2014/main" id="{6EB370D0-42D3-4457-8B4E-9601BD008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4280" name="Text Box 5">
            <a:extLst>
              <a:ext uri="{FF2B5EF4-FFF2-40B4-BE49-F238E27FC236}">
                <a16:creationId xmlns:a16="http://schemas.microsoft.com/office/drawing/2014/main" id="{A77ECE33-A862-4D01-B0CE-AB13C30E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">
            <a:extLst>
              <a:ext uri="{FF2B5EF4-FFF2-40B4-BE49-F238E27FC236}">
                <a16:creationId xmlns:a16="http://schemas.microsoft.com/office/drawing/2014/main" id="{1075B93A-133B-4D2B-9CCA-C4636257D422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56336" name="Line 2">
              <a:extLst>
                <a:ext uri="{FF2B5EF4-FFF2-40B4-BE49-F238E27FC236}">
                  <a16:creationId xmlns:a16="http://schemas.microsoft.com/office/drawing/2014/main" id="{E1179F31-D03E-407C-AE80-BC09AC4F4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337" name="Line 3">
              <a:extLst>
                <a:ext uri="{FF2B5EF4-FFF2-40B4-BE49-F238E27FC236}">
                  <a16:creationId xmlns:a16="http://schemas.microsoft.com/office/drawing/2014/main" id="{F1794B89-8893-405F-8B30-1FCA7C00F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56338" name="Picture 4">
              <a:extLst>
                <a:ext uri="{FF2B5EF4-FFF2-40B4-BE49-F238E27FC236}">
                  <a16:creationId xmlns:a16="http://schemas.microsoft.com/office/drawing/2014/main" id="{D55DFF0D-F90D-49EB-80EE-9E330BA28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323" name="Text Box 6">
            <a:extLst>
              <a:ext uri="{FF2B5EF4-FFF2-40B4-BE49-F238E27FC236}">
                <a16:creationId xmlns:a16="http://schemas.microsoft.com/office/drawing/2014/main" id="{9EEAEDA9-FD9E-467E-8964-9A7FFA14F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Přeshraniční kapacity</a:t>
            </a:r>
          </a:p>
        </p:txBody>
      </p:sp>
      <p:sp>
        <p:nvSpPr>
          <p:cNvPr id="56324" name="Line 7">
            <a:extLst>
              <a:ext uri="{FF2B5EF4-FFF2-40B4-BE49-F238E27FC236}">
                <a16:creationId xmlns:a16="http://schemas.microsoft.com/office/drawing/2014/main" id="{4D3BC5BE-5323-4CE0-9196-5071302D5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25" name="Rectangle 8">
            <a:extLst>
              <a:ext uri="{FF2B5EF4-FFF2-40B4-BE49-F238E27FC236}">
                <a16:creationId xmlns:a16="http://schemas.microsoft.com/office/drawing/2014/main" id="{D530F73B-D83D-42C4-A9AE-CBF61B7A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56326" name="Line 10">
            <a:extLst>
              <a:ext uri="{FF2B5EF4-FFF2-40B4-BE49-F238E27FC236}">
                <a16:creationId xmlns:a16="http://schemas.microsoft.com/office/drawing/2014/main" id="{734C8960-BAD5-4269-8ED3-D65002B29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27" name="Text Box 11">
            <a:extLst>
              <a:ext uri="{FF2B5EF4-FFF2-40B4-BE49-F238E27FC236}">
                <a16:creationId xmlns:a16="http://schemas.microsoft.com/office/drawing/2014/main" id="{9096C154-4A17-47A8-8523-41A0E77D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516063"/>
            <a:ext cx="8485187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latin typeface="Calibri" panose="020F0502020204030204" pitchFamily="34" charset="0"/>
              </a:rPr>
              <a:t>Data reflektující objem přeshraničních kapacit jsou v rámci OTE-COM zobrazována dvěma způsoby:</a:t>
            </a:r>
          </a:p>
          <a:p>
            <a:pPr lvl="1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cs-CZ" altLang="en-US" sz="1800" b="1" dirty="0">
                <a:latin typeface="Calibri" panose="020F0502020204030204" pitchFamily="34" charset="0"/>
              </a:rPr>
              <a:t>	Online data </a:t>
            </a:r>
          </a:p>
          <a:p>
            <a:pPr lvl="3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1600" dirty="0">
                <a:latin typeface="Calibri" panose="020F0502020204030204" pitchFamily="34" charset="0"/>
              </a:rPr>
              <a:t>Pro hodiny odpovídající právě otevřeným a obchodovaným kontraktům</a:t>
            </a:r>
          </a:p>
          <a:p>
            <a:pPr lvl="3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1600" dirty="0">
                <a:latin typeface="Calibri" panose="020F0502020204030204" pitchFamily="34" charset="0"/>
              </a:rPr>
              <a:t>Aktualizována v reálném čase (živě)</a:t>
            </a:r>
          </a:p>
          <a:p>
            <a:pPr lvl="1" indent="0" eaLnBrk="1" hangingPunct="1">
              <a:spcBef>
                <a:spcPts val="1000"/>
              </a:spcBef>
            </a:pPr>
            <a:r>
              <a:rPr lang="cs-CZ" altLang="en-US" sz="1800" b="1" dirty="0">
                <a:latin typeface="Calibri" panose="020F0502020204030204" pitchFamily="34" charset="0"/>
              </a:rPr>
              <a:t>	Historická data</a:t>
            </a:r>
          </a:p>
          <a:p>
            <a:pPr lvl="3" eaLnBrk="1" hangingPunct="1"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1600" dirty="0">
                <a:latin typeface="Calibri" panose="020F0502020204030204" pitchFamily="34" charset="0"/>
              </a:rPr>
              <a:t>Poslední známá data pro intervaly odpovídající již uzavřeným, zobchodovaným kontraktům</a:t>
            </a:r>
          </a:p>
          <a:p>
            <a:pPr lvl="3" eaLnBrk="1" hangingPunct="1"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1600" dirty="0">
                <a:latin typeface="Calibri" panose="020F0502020204030204" pitchFamily="34" charset="0"/>
              </a:rPr>
              <a:t>Tato data jsou zobrazována v rámci dvou sestav v OTE-COM</a:t>
            </a:r>
          </a:p>
          <a:p>
            <a:pPr lvl="4" eaLnBrk="1" hangingPunct="1"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1600" dirty="0">
                <a:latin typeface="Calibri" panose="020F0502020204030204" pitchFamily="34" charset="0"/>
              </a:rPr>
              <a:t>ATC Data</a:t>
            </a:r>
          </a:p>
          <a:p>
            <a:pPr lvl="4" eaLnBrk="1" hangingPunct="1"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cs-CZ" altLang="en-US" sz="1600" dirty="0">
                <a:latin typeface="Calibri" panose="020F0502020204030204" pitchFamily="34" charset="0"/>
              </a:rPr>
              <a:t>Hub to Hub matice (H2H)</a:t>
            </a:r>
          </a:p>
        </p:txBody>
      </p:sp>
      <p:grpSp>
        <p:nvGrpSpPr>
          <p:cNvPr id="56328" name="Skupina 15">
            <a:extLst>
              <a:ext uri="{FF2B5EF4-FFF2-40B4-BE49-F238E27FC236}">
                <a16:creationId xmlns:a16="http://schemas.microsoft.com/office/drawing/2014/main" id="{8785A5F9-70BD-482D-A1D6-899951A5C3A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56333" name="Line 7">
              <a:extLst>
                <a:ext uri="{FF2B5EF4-FFF2-40B4-BE49-F238E27FC236}">
                  <a16:creationId xmlns:a16="http://schemas.microsoft.com/office/drawing/2014/main" id="{C91F27E3-3B15-4014-9420-F1F034080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334" name="Rectangle 9">
              <a:extLst>
                <a:ext uri="{FF2B5EF4-FFF2-40B4-BE49-F238E27FC236}">
                  <a16:creationId xmlns:a16="http://schemas.microsoft.com/office/drawing/2014/main" id="{CFE628A3-B805-41FD-A4B9-7B8BCE7FF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043507CF-8293-4251-86DF-CD271C7ACAC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27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335" name="Line 10">
              <a:extLst>
                <a:ext uri="{FF2B5EF4-FFF2-40B4-BE49-F238E27FC236}">
                  <a16:creationId xmlns:a16="http://schemas.microsoft.com/office/drawing/2014/main" id="{3D7CED24-D831-4322-877C-D0CA960F1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6329" name="Skupina 1">
            <a:extLst>
              <a:ext uri="{FF2B5EF4-FFF2-40B4-BE49-F238E27FC236}">
                <a16:creationId xmlns:a16="http://schemas.microsoft.com/office/drawing/2014/main" id="{B8628057-4C74-4D68-9F36-70151BC992B3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2332038"/>
            <a:ext cx="719137" cy="1096962"/>
            <a:chOff x="488950" y="2045505"/>
            <a:chExt cx="719137" cy="1097745"/>
          </a:xfrm>
        </p:grpSpPr>
        <p:cxnSp>
          <p:nvCxnSpPr>
            <p:cNvPr id="56331" name="AutoShape 16">
              <a:extLst>
                <a:ext uri="{FF2B5EF4-FFF2-40B4-BE49-F238E27FC236}">
                  <a16:creationId xmlns:a16="http://schemas.microsoft.com/office/drawing/2014/main" id="{3EF1E377-8CBA-4E45-B0AB-BC3F2E5264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8950" y="2045505"/>
              <a:ext cx="719137" cy="579438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332" name="AutoShape 16">
              <a:extLst>
                <a:ext uri="{FF2B5EF4-FFF2-40B4-BE49-F238E27FC236}">
                  <a16:creationId xmlns:a16="http://schemas.microsoft.com/office/drawing/2014/main" id="{53948934-FB4C-48F9-9A25-F1A31FC25D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8950" y="2640013"/>
              <a:ext cx="698500" cy="503237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6330" name="Text Box 5">
            <a:extLst>
              <a:ext uri="{FF2B5EF4-FFF2-40B4-BE49-F238E27FC236}">
                <a16:creationId xmlns:a16="http://schemas.microsoft.com/office/drawing/2014/main" id="{A3A53F1F-BDCA-410C-A41C-2DF6D7B9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>
            <a:extLst>
              <a:ext uri="{FF2B5EF4-FFF2-40B4-BE49-F238E27FC236}">
                <a16:creationId xmlns:a16="http://schemas.microsoft.com/office/drawing/2014/main" id="{D55500DF-DB38-42DB-B699-9ADF25BF73EB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58381" name="Line 2">
              <a:extLst>
                <a:ext uri="{FF2B5EF4-FFF2-40B4-BE49-F238E27FC236}">
                  <a16:creationId xmlns:a16="http://schemas.microsoft.com/office/drawing/2014/main" id="{0309296E-FDD2-49AA-AE4B-CB16AAE7F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382" name="Line 3">
              <a:extLst>
                <a:ext uri="{FF2B5EF4-FFF2-40B4-BE49-F238E27FC236}">
                  <a16:creationId xmlns:a16="http://schemas.microsoft.com/office/drawing/2014/main" id="{DE8F7C30-A3E1-4738-9C42-BDED8D0EF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58383" name="Picture 4">
              <a:extLst>
                <a:ext uri="{FF2B5EF4-FFF2-40B4-BE49-F238E27FC236}">
                  <a16:creationId xmlns:a16="http://schemas.microsoft.com/office/drawing/2014/main" id="{591DBBDD-DE91-4AF2-8518-F3211EB16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371" name="Text Box 6">
            <a:extLst>
              <a:ext uri="{FF2B5EF4-FFF2-40B4-BE49-F238E27FC236}">
                <a16:creationId xmlns:a16="http://schemas.microsoft.com/office/drawing/2014/main" id="{5BE9F60F-2A15-4F36-849E-472786BB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Online hodnoty přeshraničních kapacit</a:t>
            </a:r>
          </a:p>
        </p:txBody>
      </p:sp>
      <p:sp>
        <p:nvSpPr>
          <p:cNvPr id="58372" name="Line 7">
            <a:extLst>
              <a:ext uri="{FF2B5EF4-FFF2-40B4-BE49-F238E27FC236}">
                <a16:creationId xmlns:a16="http://schemas.microsoft.com/office/drawing/2014/main" id="{4A557150-A912-4C30-ACC2-4FFAE3FCE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3" name="Rectangle 8">
            <a:extLst>
              <a:ext uri="{FF2B5EF4-FFF2-40B4-BE49-F238E27FC236}">
                <a16:creationId xmlns:a16="http://schemas.microsoft.com/office/drawing/2014/main" id="{1D5CC71F-F7A4-4586-8916-79E84E764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58374" name="Line 10">
            <a:extLst>
              <a:ext uri="{FF2B5EF4-FFF2-40B4-BE49-F238E27FC236}">
                <a16:creationId xmlns:a16="http://schemas.microsoft.com/office/drawing/2014/main" id="{1FD027EE-C792-4940-B3C9-0DD596031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5" name="Text Box 12">
            <a:extLst>
              <a:ext uri="{FF2B5EF4-FFF2-40B4-BE49-F238E27FC236}">
                <a16:creationId xmlns:a16="http://schemas.microsoft.com/office/drawing/2014/main" id="{448BFF22-0305-4BEE-8C2D-454A6D44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341438"/>
            <a:ext cx="8328025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86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hodnoty přeshraničních kapacit jsou v OTE-COM zobrazována v sestavě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Hub </a:t>
            </a:r>
            <a:r>
              <a:rPr lang="cs-CZ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Hub Online Mat</a:t>
            </a:r>
            <a:r>
              <a:rPr lang="cs-CZ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Matice zobrazuje dostupné kapacity mezi Českou republikou a ostatními státy v rámci SIDC ve formě H2H Matice</a:t>
            </a:r>
          </a:p>
          <a:p>
            <a:pPr lvl="1" algn="just" eaLnBrk="1" hangingPunct="1"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H2H Online Matice je vytvořena XBID systémem na pokladu přeshraničních kapacit jednotlivých hranic, přičemž uvažuje všechny dostupné trasy dodávky mezi státy v rámci SIDC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H2H </a:t>
            </a: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Matice je dostupná ve formě </a:t>
            </a:r>
            <a:r>
              <a:rPr lang="cs-CZ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altLang="en-US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litelného</a:t>
            </a:r>
            <a:r>
              <a:rPr lang="cs-CZ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panelu v rámci uživatelsky definovatelné obchodní obrazovky</a:t>
            </a:r>
          </a:p>
          <a:p>
            <a:pPr lvl="1" algn="just" eaLnBrk="1" hangingPunct="1"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aktualizována automaticky, v reálném čase tak, jak se v rámci SIDC proměňují</a:t>
            </a:r>
          </a:p>
          <a:p>
            <a:pPr lvl="1" algn="just" eaLnBrk="1" hangingPunct="1"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uzavření obchodování daného kontraktu hodnoty pro tento kontrakt zmizí z H2H Online matice a následně jsou poslední známá data kapacit viditelné v rámci H2H matice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zobrazována dle dvou kritérií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3" algn="just" eaLnBrk="1" hangingPunct="1">
              <a:buClr>
                <a:srgbClr val="2D2D8A"/>
              </a:buClr>
              <a:buFont typeface="Wingdings" panose="05000000000000000000" pitchFamily="2" charset="2"/>
              <a:buChar char=""/>
            </a:pPr>
            <a:r>
              <a:rPr lang="cs-CZ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oblasti dodávky 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zvolená 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oblast dodávky do/z jiné oblasti dodávky ve všech intervalech, které jsou otevřeny pro obchodování</a:t>
            </a:r>
          </a:p>
          <a:p>
            <a:pPr lvl="3" algn="just" eaLnBrk="1" hangingPunct="1">
              <a:buClr>
                <a:srgbClr val="2D2D8A"/>
              </a:buClr>
              <a:buFont typeface="Wingdings" panose="05000000000000000000" pitchFamily="2" charset="2"/>
              <a:buChar char=""/>
            </a:pPr>
            <a:r>
              <a:rPr lang="cs-CZ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periody dodávky </a:t>
            </a:r>
            <a:r>
              <a:rPr lang="en-US" alt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údaje o všech kontraktech právě otevřených k obchodování v daném dni dodávky a v daném intervalu (žádná data se nezobrazí, pokud není dostupný žádný interval otevřený k obchodování)</a:t>
            </a:r>
          </a:p>
        </p:txBody>
      </p:sp>
      <p:grpSp>
        <p:nvGrpSpPr>
          <p:cNvPr id="58376" name="Skupina 14">
            <a:extLst>
              <a:ext uri="{FF2B5EF4-FFF2-40B4-BE49-F238E27FC236}">
                <a16:creationId xmlns:a16="http://schemas.microsoft.com/office/drawing/2014/main" id="{CA1724B5-7D46-410D-894A-1109826BEB6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58378" name="Line 7">
              <a:extLst>
                <a:ext uri="{FF2B5EF4-FFF2-40B4-BE49-F238E27FC236}">
                  <a16:creationId xmlns:a16="http://schemas.microsoft.com/office/drawing/2014/main" id="{267AC5FA-9304-4C77-A48A-60AA75545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379" name="Rectangle 9">
              <a:extLst>
                <a:ext uri="{FF2B5EF4-FFF2-40B4-BE49-F238E27FC236}">
                  <a16:creationId xmlns:a16="http://schemas.microsoft.com/office/drawing/2014/main" id="{55698F75-3DEB-4E10-A04B-217ECFC7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801ED984-E033-4561-88A7-2055900C887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28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380" name="Line 10">
              <a:extLst>
                <a:ext uri="{FF2B5EF4-FFF2-40B4-BE49-F238E27FC236}">
                  <a16:creationId xmlns:a16="http://schemas.microsoft.com/office/drawing/2014/main" id="{98C9DA13-ECCD-499C-8637-6BF34EA1C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7" name="Text Box 5">
            <a:extLst>
              <a:ext uri="{FF2B5EF4-FFF2-40B4-BE49-F238E27FC236}">
                <a16:creationId xmlns:a16="http://schemas.microsoft.com/office/drawing/2014/main" id="{17B74C4F-F669-4E93-A754-B70EE35D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ázek 2">
            <a:extLst>
              <a:ext uri="{FF2B5EF4-FFF2-40B4-BE49-F238E27FC236}">
                <a16:creationId xmlns:a16="http://schemas.microsoft.com/office/drawing/2014/main" id="{B4AFB44B-1824-467D-9B06-B6454534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41463"/>
            <a:ext cx="885507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Group 1">
            <a:extLst>
              <a:ext uri="{FF2B5EF4-FFF2-40B4-BE49-F238E27FC236}">
                <a16:creationId xmlns:a16="http://schemas.microsoft.com/office/drawing/2014/main" id="{62C62F0E-2148-49B2-9991-889F3983095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60430" name="Line 2">
              <a:extLst>
                <a:ext uri="{FF2B5EF4-FFF2-40B4-BE49-F238E27FC236}">
                  <a16:creationId xmlns:a16="http://schemas.microsoft.com/office/drawing/2014/main" id="{6F7A12F7-A667-4678-B1E5-0E79FA9E0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1" name="Line 3">
              <a:extLst>
                <a:ext uri="{FF2B5EF4-FFF2-40B4-BE49-F238E27FC236}">
                  <a16:creationId xmlns:a16="http://schemas.microsoft.com/office/drawing/2014/main" id="{AB846FA4-AF48-4B99-A6D6-633553A3D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0432" name="Picture 4">
              <a:extLst>
                <a:ext uri="{FF2B5EF4-FFF2-40B4-BE49-F238E27FC236}">
                  <a16:creationId xmlns:a16="http://schemas.microsoft.com/office/drawing/2014/main" id="{6D1005CA-CCE1-42AE-A229-1D4FFB6C9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20" name="Text Box 6">
            <a:extLst>
              <a:ext uri="{FF2B5EF4-FFF2-40B4-BE49-F238E27FC236}">
                <a16:creationId xmlns:a16="http://schemas.microsoft.com/office/drawing/2014/main" id="{E4928405-152D-488D-95FF-06AF08A1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H2H Online Matice – Oblast dodávky</a:t>
            </a:r>
          </a:p>
        </p:txBody>
      </p:sp>
      <p:sp>
        <p:nvSpPr>
          <p:cNvPr id="60421" name="Line 7">
            <a:extLst>
              <a:ext uri="{FF2B5EF4-FFF2-40B4-BE49-F238E27FC236}">
                <a16:creationId xmlns:a16="http://schemas.microsoft.com/office/drawing/2014/main" id="{19148CC2-325E-4D7E-B466-A0A1C971A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2" name="Rectangle 8">
            <a:extLst>
              <a:ext uri="{FF2B5EF4-FFF2-40B4-BE49-F238E27FC236}">
                <a16:creationId xmlns:a16="http://schemas.microsoft.com/office/drawing/2014/main" id="{712630FE-E3A5-4B73-89EE-BDB7AEDCB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0423" name="Line 10">
            <a:extLst>
              <a:ext uri="{FF2B5EF4-FFF2-40B4-BE49-F238E27FC236}">
                <a16:creationId xmlns:a16="http://schemas.microsoft.com/office/drawing/2014/main" id="{6312E49D-FC12-4188-9C3C-146DEEE38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4" name="AutoShape 12">
            <a:extLst>
              <a:ext uri="{FF2B5EF4-FFF2-40B4-BE49-F238E27FC236}">
                <a16:creationId xmlns:a16="http://schemas.microsoft.com/office/drawing/2014/main" id="{B3E2704D-A6E8-45A6-8ED8-B0A3C12F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1544638"/>
            <a:ext cx="754063" cy="15557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grpSp>
        <p:nvGrpSpPr>
          <p:cNvPr id="60425" name="Skupina 14">
            <a:extLst>
              <a:ext uri="{FF2B5EF4-FFF2-40B4-BE49-F238E27FC236}">
                <a16:creationId xmlns:a16="http://schemas.microsoft.com/office/drawing/2014/main" id="{7A19925F-9D5F-4AE8-9732-E676D5A2FE1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60427" name="Line 7">
              <a:extLst>
                <a:ext uri="{FF2B5EF4-FFF2-40B4-BE49-F238E27FC236}">
                  <a16:creationId xmlns:a16="http://schemas.microsoft.com/office/drawing/2014/main" id="{CCAF19F4-2943-4DDC-B445-517122F45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8" name="Rectangle 9">
              <a:extLst>
                <a:ext uri="{FF2B5EF4-FFF2-40B4-BE49-F238E27FC236}">
                  <a16:creationId xmlns:a16="http://schemas.microsoft.com/office/drawing/2014/main" id="{98F6ACCD-527D-4CD3-B3EC-76D16B9F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F6A6D25-63C0-4268-AD56-232C7D5EE9FD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29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429" name="Line 10">
              <a:extLst>
                <a:ext uri="{FF2B5EF4-FFF2-40B4-BE49-F238E27FC236}">
                  <a16:creationId xmlns:a16="http://schemas.microsoft.com/office/drawing/2014/main" id="{400BB8D6-D7E1-490C-80AD-022869B91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426" name="Text Box 5">
            <a:extLst>
              <a:ext uri="{FF2B5EF4-FFF2-40B4-BE49-F238E27FC236}">
                <a16:creationId xmlns:a16="http://schemas.microsoft.com/office/drawing/2014/main" id="{A56C3283-B967-4DEA-99D4-19887887E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DA932680-9BEC-4110-A2FF-57D724E96F7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7182" name="Line 2">
              <a:extLst>
                <a:ext uri="{FF2B5EF4-FFF2-40B4-BE49-F238E27FC236}">
                  <a16:creationId xmlns:a16="http://schemas.microsoft.com/office/drawing/2014/main" id="{6F1581FE-F65D-4279-9F2B-0A243B89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Line 3">
              <a:extLst>
                <a:ext uri="{FF2B5EF4-FFF2-40B4-BE49-F238E27FC236}">
                  <a16:creationId xmlns:a16="http://schemas.microsoft.com/office/drawing/2014/main" id="{63849C7E-844A-4389-AFCB-D7DB6B379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7184" name="Picture 4">
              <a:extLst>
                <a:ext uri="{FF2B5EF4-FFF2-40B4-BE49-F238E27FC236}">
                  <a16:creationId xmlns:a16="http://schemas.microsoft.com/office/drawing/2014/main" id="{A204D7FA-EFF6-40C6-B704-5D429F0CF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 Box 6">
            <a:extLst>
              <a:ext uri="{FF2B5EF4-FFF2-40B4-BE49-F238E27FC236}">
                <a16:creationId xmlns:a16="http://schemas.microsoft.com/office/drawing/2014/main" id="{3D31F92F-950C-4D45-8262-90528174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839788"/>
            <a:ext cx="7127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>
                <a:solidFill>
                  <a:srgbClr val="0B3D92"/>
                </a:solidFill>
                <a:latin typeface="Calibri" panose="020F0502020204030204" pitchFamily="34" charset="0"/>
              </a:rPr>
              <a:t>Úvodní informace</a:t>
            </a:r>
            <a:endParaRPr lang="en-US" altLang="en-US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533FD026-985E-4E3B-9978-7854148F8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grpSp>
        <p:nvGrpSpPr>
          <p:cNvPr id="7173" name="Skupina 2">
            <a:extLst>
              <a:ext uri="{FF2B5EF4-FFF2-40B4-BE49-F238E27FC236}">
                <a16:creationId xmlns:a16="http://schemas.microsoft.com/office/drawing/2014/main" id="{447D5913-A96E-4DD9-8286-DB60761ED0B0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7179" name="Line 7">
              <a:extLst>
                <a:ext uri="{FF2B5EF4-FFF2-40B4-BE49-F238E27FC236}">
                  <a16:creationId xmlns:a16="http://schemas.microsoft.com/office/drawing/2014/main" id="{B8A47E61-80AB-4B0A-A4BB-A903ECCCD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Rectangle 9">
              <a:extLst>
                <a:ext uri="{FF2B5EF4-FFF2-40B4-BE49-F238E27FC236}">
                  <a16:creationId xmlns:a16="http://schemas.microsoft.com/office/drawing/2014/main" id="{62B2C88B-E8BF-4D41-B624-B8B4B9F6D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C91CC452-DFCA-4314-A4EE-FC11723D3523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81" name="Line 10">
              <a:extLst>
                <a:ext uri="{FF2B5EF4-FFF2-40B4-BE49-F238E27FC236}">
                  <a16:creationId xmlns:a16="http://schemas.microsoft.com/office/drawing/2014/main" id="{A446943C-06D1-4C01-A401-BF492EC98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4" name="Text Box 11">
            <a:extLst>
              <a:ext uri="{FF2B5EF4-FFF2-40B4-BE49-F238E27FC236}">
                <a16:creationId xmlns:a16="http://schemas.microsoft.com/office/drawing/2014/main" id="{9677F611-9ABD-4387-A492-DBDD6A10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50975"/>
            <a:ext cx="8377238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18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dirty="0">
                <a:solidFill>
                  <a:srgbClr val="000000"/>
                </a:solidFill>
              </a:rPr>
              <a:t>Integrace trhů = propojení trhů = Market </a:t>
            </a:r>
            <a:r>
              <a:rPr lang="cs-CZ" altLang="cs-CZ" dirty="0" err="1">
                <a:solidFill>
                  <a:srgbClr val="000000"/>
                </a:solidFill>
              </a:rPr>
              <a:t>Coupling</a:t>
            </a:r>
            <a:r>
              <a:rPr lang="cs-CZ" altLang="cs-CZ" dirty="0">
                <a:solidFill>
                  <a:srgbClr val="000000"/>
                </a:solidFill>
              </a:rPr>
              <a:t> = implicitní alokace</a:t>
            </a:r>
          </a:p>
          <a:p>
            <a:pPr algn="just" eaLnBrk="1" hangingPunct="1">
              <a:spcAft>
                <a:spcPts val="18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b="1" dirty="0">
                <a:solidFill>
                  <a:srgbClr val="000000"/>
                </a:solidFill>
              </a:rPr>
              <a:t>Připojení k centrálnímu řešení XBID </a:t>
            </a:r>
            <a:r>
              <a:rPr lang="cs-CZ" altLang="en-US" dirty="0">
                <a:solidFill>
                  <a:srgbClr val="000000"/>
                </a:solidFill>
              </a:rPr>
              <a:t>je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cs-CZ" altLang="en-US" dirty="0">
                <a:solidFill>
                  <a:srgbClr val="000000"/>
                </a:solidFill>
              </a:rPr>
              <a:t>dalším krokem při vytváření </a:t>
            </a:r>
            <a:r>
              <a:rPr lang="cs-CZ" altLang="en-US" b="1" dirty="0">
                <a:solidFill>
                  <a:srgbClr val="000000"/>
                </a:solidFill>
              </a:rPr>
              <a:t>jednotného propojeného vnitrodenního trhu s elektřinou </a:t>
            </a:r>
            <a:r>
              <a:rPr lang="cs-CZ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00"/>
                </a:solidFill>
              </a:rPr>
              <a:t>Single Intra-Day Coupling (SIDC),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cs-CZ" altLang="en-US" dirty="0">
                <a:solidFill>
                  <a:srgbClr val="000000"/>
                </a:solidFill>
              </a:rPr>
              <a:t>což je jedním z hlavních cílů </a:t>
            </a:r>
            <a:r>
              <a:rPr lang="cs-CZ" altLang="cs-CZ" i="1" dirty="0">
                <a:solidFill>
                  <a:srgbClr val="000000"/>
                </a:solidFill>
              </a:rPr>
              <a:t>Nařízení Komise (EU) 2015/1222 ze dne 24. července 2015, kterým se stanoví rámcový pokyn pro přidělování kapacity a řízení přetížení </a:t>
            </a:r>
            <a:r>
              <a:rPr lang="cs-CZ" altLang="cs-CZ" dirty="0">
                <a:solidFill>
                  <a:srgbClr val="000000"/>
                </a:solidFill>
              </a:rPr>
              <a:t>– tzv. CACM</a:t>
            </a:r>
            <a:r>
              <a:rPr lang="cs-CZ" altLang="cs-CZ" sz="1600" dirty="0">
                <a:solidFill>
                  <a:srgbClr val="005682"/>
                </a:solidFill>
              </a:rPr>
              <a:t>. </a:t>
            </a:r>
          </a:p>
          <a:p>
            <a:pPr algn="just" eaLnBrk="1" hangingPunct="1">
              <a:spcAft>
                <a:spcPts val="18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dirty="0">
                <a:solidFill>
                  <a:srgbClr val="000000"/>
                </a:solidFill>
              </a:rPr>
              <a:t>Pro trhy připojené k jednotnému vnitrodennímu trhu (SIDC), který je založen na technickém řešení XBID, je možné uzavírat mezinárodní obchody přímo, tj. bez nutnosti přidělování dostupné přenosové kapacity (ATC)</a:t>
            </a:r>
            <a:r>
              <a:rPr lang="en-GB" altLang="cs-CZ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175" name="Obrázek 1">
            <a:extLst>
              <a:ext uri="{FF2B5EF4-FFF2-40B4-BE49-F238E27FC236}">
                <a16:creationId xmlns:a16="http://schemas.microsoft.com/office/drawing/2014/main" id="{51E2F325-85D3-4F0A-9912-A1C31F6D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81538"/>
            <a:ext cx="42497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Obrázek 3">
            <a:extLst>
              <a:ext uri="{FF2B5EF4-FFF2-40B4-BE49-F238E27FC236}">
                <a16:creationId xmlns:a16="http://schemas.microsoft.com/office/drawing/2014/main" id="{8E4C5452-C638-4E74-A9E5-6B449ED6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"/>
          <a:stretch>
            <a:fillRect/>
          </a:stretch>
        </p:blipFill>
        <p:spPr bwMode="auto">
          <a:xfrm>
            <a:off x="3919538" y="5429250"/>
            <a:ext cx="4619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5">
            <a:extLst>
              <a:ext uri="{FF2B5EF4-FFF2-40B4-BE49-F238E27FC236}">
                <a16:creationId xmlns:a16="http://schemas.microsoft.com/office/drawing/2014/main" id="{C18B7737-08C7-490B-9A3B-4A6FE96D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cxnSp>
        <p:nvCxnSpPr>
          <p:cNvPr id="3" name="Spojnice: zakřivená 2">
            <a:extLst>
              <a:ext uri="{FF2B5EF4-FFF2-40B4-BE49-F238E27FC236}">
                <a16:creationId xmlns:a16="http://schemas.microsoft.com/office/drawing/2014/main" id="{1BC9CBA7-170C-47C9-99B9-BC12D60AD62A}"/>
              </a:ext>
            </a:extLst>
          </p:cNvPr>
          <p:cNvCxnSpPr>
            <a:cxnSpLocks/>
          </p:cNvCxnSpPr>
          <p:nvPr/>
        </p:nvCxnSpPr>
        <p:spPr bwMode="auto">
          <a:xfrm>
            <a:off x="2987675" y="5516563"/>
            <a:ext cx="1079500" cy="504825"/>
          </a:xfrm>
          <a:prstGeom prst="curvedConnector3">
            <a:avLst>
              <a:gd name="adj1" fmla="val -47463"/>
            </a:avLst>
          </a:prstGeom>
          <a:ln>
            <a:solidFill>
              <a:srgbClr val="2F2F98"/>
            </a:solidFill>
            <a:headEnd type="none" w="med" len="med"/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2">
            <a:extLst>
              <a:ext uri="{FF2B5EF4-FFF2-40B4-BE49-F238E27FC236}">
                <a16:creationId xmlns:a16="http://schemas.microsoft.com/office/drawing/2014/main" id="{0D432B01-E761-4A1A-ABED-C25F5D20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981075"/>
            <a:ext cx="314642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7" name="Group 1">
            <a:extLst>
              <a:ext uri="{FF2B5EF4-FFF2-40B4-BE49-F238E27FC236}">
                <a16:creationId xmlns:a16="http://schemas.microsoft.com/office/drawing/2014/main" id="{3B56724B-293C-45BF-9070-54B89A9A66B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62478" name="Line 2">
              <a:extLst>
                <a:ext uri="{FF2B5EF4-FFF2-40B4-BE49-F238E27FC236}">
                  <a16:creationId xmlns:a16="http://schemas.microsoft.com/office/drawing/2014/main" id="{C26B72CF-8879-47AD-A20E-C55E6D768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479" name="Line 3">
              <a:extLst>
                <a:ext uri="{FF2B5EF4-FFF2-40B4-BE49-F238E27FC236}">
                  <a16:creationId xmlns:a16="http://schemas.microsoft.com/office/drawing/2014/main" id="{F0AD6862-EF98-46D8-8A84-76B72E3BE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2480" name="Picture 4">
              <a:extLst>
                <a:ext uri="{FF2B5EF4-FFF2-40B4-BE49-F238E27FC236}">
                  <a16:creationId xmlns:a16="http://schemas.microsoft.com/office/drawing/2014/main" id="{4B424642-4111-40F7-9272-65208FF02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468" name="Text Box 6">
            <a:extLst>
              <a:ext uri="{FF2B5EF4-FFF2-40B4-BE49-F238E27FC236}">
                <a16:creationId xmlns:a16="http://schemas.microsoft.com/office/drawing/2014/main" id="{96A77F84-665E-4DE1-8FBE-4FA91890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H2H Online Matice – Perioda dodávky</a:t>
            </a:r>
          </a:p>
        </p:txBody>
      </p:sp>
      <p:sp>
        <p:nvSpPr>
          <p:cNvPr id="62469" name="Line 7">
            <a:extLst>
              <a:ext uri="{FF2B5EF4-FFF2-40B4-BE49-F238E27FC236}">
                <a16:creationId xmlns:a16="http://schemas.microsoft.com/office/drawing/2014/main" id="{8A17DB20-E331-4447-8982-D0E2086AA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0" name="Rectangle 8">
            <a:extLst>
              <a:ext uri="{FF2B5EF4-FFF2-40B4-BE49-F238E27FC236}">
                <a16:creationId xmlns:a16="http://schemas.microsoft.com/office/drawing/2014/main" id="{88B61EC7-E966-4CDC-A73B-9354AC68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2471" name="Line 10">
            <a:extLst>
              <a:ext uri="{FF2B5EF4-FFF2-40B4-BE49-F238E27FC236}">
                <a16:creationId xmlns:a16="http://schemas.microsoft.com/office/drawing/2014/main" id="{2BCD5462-65A4-4746-A470-466C78D9D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2" name="AutoShape 12">
            <a:extLst>
              <a:ext uri="{FF2B5EF4-FFF2-40B4-BE49-F238E27FC236}">
                <a16:creationId xmlns:a16="http://schemas.microsoft.com/office/drawing/2014/main" id="{F2721E86-48CC-420E-9504-8BAC7BC4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1162050"/>
            <a:ext cx="863600" cy="25400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grpSp>
        <p:nvGrpSpPr>
          <p:cNvPr id="62473" name="Skupina 14">
            <a:extLst>
              <a:ext uri="{FF2B5EF4-FFF2-40B4-BE49-F238E27FC236}">
                <a16:creationId xmlns:a16="http://schemas.microsoft.com/office/drawing/2014/main" id="{40008B1E-49AF-445E-AF73-07EC951CB44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62475" name="Line 7">
              <a:extLst>
                <a:ext uri="{FF2B5EF4-FFF2-40B4-BE49-F238E27FC236}">
                  <a16:creationId xmlns:a16="http://schemas.microsoft.com/office/drawing/2014/main" id="{25F51C23-92B0-4BBB-9A4A-4CDD455A5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476" name="Rectangle 9">
              <a:extLst>
                <a:ext uri="{FF2B5EF4-FFF2-40B4-BE49-F238E27FC236}">
                  <a16:creationId xmlns:a16="http://schemas.microsoft.com/office/drawing/2014/main" id="{AE4C01F4-34F0-4FC4-B9FD-EA67E027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01F63753-B813-46C7-80B4-1D4C84C8FF72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30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477" name="Line 10">
              <a:extLst>
                <a:ext uri="{FF2B5EF4-FFF2-40B4-BE49-F238E27FC236}">
                  <a16:creationId xmlns:a16="http://schemas.microsoft.com/office/drawing/2014/main" id="{49C3A231-CB5F-47C2-AD3D-A82833466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4" name="Text Box 5">
            <a:extLst>
              <a:ext uri="{FF2B5EF4-FFF2-40B4-BE49-F238E27FC236}">
                <a16:creationId xmlns:a16="http://schemas.microsoft.com/office/drawing/2014/main" id="{82F3A6C3-C75C-485E-BDF7-29956636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>
            <a:extLst>
              <a:ext uri="{FF2B5EF4-FFF2-40B4-BE49-F238E27FC236}">
                <a16:creationId xmlns:a16="http://schemas.microsoft.com/office/drawing/2014/main" id="{F806CCAB-DEF5-41BB-872E-87BF141B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8064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Sestava ukazuje historické údaje o dostupných kapacitách mezi oblastí dodávky Česká republika a oblastmi dodávek SIDC ve formě matice Hub 2 Hub vypočtené systémem XBID s ohledem na všechny dostupné alokační cesty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Poslední známá data pro intervaly odpovídající již uzavřeným, zobchodovaným kontraktům</a:t>
            </a:r>
          </a:p>
          <a:p>
            <a:pPr marL="363538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jsou zobrazována dle dvou kritérií:</a:t>
            </a:r>
          </a:p>
          <a:p>
            <a:pPr lvl="3" algn="just" eaLnBrk="1" hangingPunct="1">
              <a:buClr>
                <a:srgbClr val="2D2D8A"/>
              </a:buClr>
              <a:buFont typeface="Wingdings" panose="05000000000000000000" pitchFamily="2" charset="2"/>
              <a:buChar char=""/>
              <a:defRPr/>
            </a:pPr>
            <a:r>
              <a:rPr lang="cs-CZ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oblasti dodávky 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v záložce „Matice – oblast dodávky“ - zvolená oblast dodávky do/z jiné oblasti dodávky ve všech intervalech, které již nejsou otevřeny obchodování</a:t>
            </a:r>
          </a:p>
          <a:p>
            <a:pPr lvl="3" algn="just" eaLnBrk="1" hangingPunct="1">
              <a:buClr>
                <a:srgbClr val="2D2D8A"/>
              </a:buClr>
              <a:buFont typeface="Wingdings" panose="05000000000000000000" pitchFamily="2" charset="2"/>
              <a:buChar char=""/>
              <a:defRPr/>
            </a:pPr>
            <a:r>
              <a:rPr lang="cs-CZ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periody dodávky </a:t>
            </a:r>
            <a:r>
              <a:rPr lang="cs-CZ" alt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údaje o všech kontraktech právě otevřených k obchodování v daném dni dodávky a v daném intervalu (žádná data se nezobrazí, pokud je zvolen interval, který je stále otevřen k obchodování)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64515" name="Group 1">
            <a:extLst>
              <a:ext uri="{FF2B5EF4-FFF2-40B4-BE49-F238E27FC236}">
                <a16:creationId xmlns:a16="http://schemas.microsoft.com/office/drawing/2014/main" id="{36ADDBBA-6F15-40FC-A809-4295B48F7955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64525" name="Line 2">
              <a:extLst>
                <a:ext uri="{FF2B5EF4-FFF2-40B4-BE49-F238E27FC236}">
                  <a16:creationId xmlns:a16="http://schemas.microsoft.com/office/drawing/2014/main" id="{F6543A38-A6F7-4F6F-828C-A08BA25A4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6" name="Line 3">
              <a:extLst>
                <a:ext uri="{FF2B5EF4-FFF2-40B4-BE49-F238E27FC236}">
                  <a16:creationId xmlns:a16="http://schemas.microsoft.com/office/drawing/2014/main" id="{4633A28A-8CEA-4409-A54C-6FF641CDA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4527" name="Picture 4">
              <a:extLst>
                <a:ext uri="{FF2B5EF4-FFF2-40B4-BE49-F238E27FC236}">
                  <a16:creationId xmlns:a16="http://schemas.microsoft.com/office/drawing/2014/main" id="{5AA03A84-4ECC-4EA2-906B-16C98FB41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516" name="Text Box 6">
            <a:extLst>
              <a:ext uri="{FF2B5EF4-FFF2-40B4-BE49-F238E27FC236}">
                <a16:creationId xmlns:a16="http://schemas.microsoft.com/office/drawing/2014/main" id="{B5F44783-FE58-41E9-A6F5-57631386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92710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Hub 2 Hub Matice</a:t>
            </a:r>
          </a:p>
        </p:txBody>
      </p:sp>
      <p:sp>
        <p:nvSpPr>
          <p:cNvPr id="64517" name="Line 7">
            <a:extLst>
              <a:ext uri="{FF2B5EF4-FFF2-40B4-BE49-F238E27FC236}">
                <a16:creationId xmlns:a16="http://schemas.microsoft.com/office/drawing/2014/main" id="{1A6C0BA1-4157-4301-B26E-F49513ABC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18" name="Rectangle 8">
            <a:extLst>
              <a:ext uri="{FF2B5EF4-FFF2-40B4-BE49-F238E27FC236}">
                <a16:creationId xmlns:a16="http://schemas.microsoft.com/office/drawing/2014/main" id="{319C3D5E-FFA5-4ADD-AAE3-2EAD7A176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4519" name="Line 10">
            <a:extLst>
              <a:ext uri="{FF2B5EF4-FFF2-40B4-BE49-F238E27FC236}">
                <a16:creationId xmlns:a16="http://schemas.microsoft.com/office/drawing/2014/main" id="{F477FBEC-7C23-44D5-9063-4B0252270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4520" name="Skupina 13">
            <a:extLst>
              <a:ext uri="{FF2B5EF4-FFF2-40B4-BE49-F238E27FC236}">
                <a16:creationId xmlns:a16="http://schemas.microsoft.com/office/drawing/2014/main" id="{6C4BF3AF-8875-468D-9B57-18435BB4632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64522" name="Line 7">
              <a:extLst>
                <a:ext uri="{FF2B5EF4-FFF2-40B4-BE49-F238E27FC236}">
                  <a16:creationId xmlns:a16="http://schemas.microsoft.com/office/drawing/2014/main" id="{90B69FFA-2961-4DFC-977B-052C334DD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3" name="Rectangle 9">
              <a:extLst>
                <a:ext uri="{FF2B5EF4-FFF2-40B4-BE49-F238E27FC236}">
                  <a16:creationId xmlns:a16="http://schemas.microsoft.com/office/drawing/2014/main" id="{A49C76C6-07DC-40F9-BB56-D5AFA853F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EDB12155-1B57-4559-AF01-A3E1CF63DFE1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31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4" name="Line 10">
              <a:extLst>
                <a:ext uri="{FF2B5EF4-FFF2-40B4-BE49-F238E27FC236}">
                  <a16:creationId xmlns:a16="http://schemas.microsoft.com/office/drawing/2014/main" id="{65379335-73A0-49A0-BD9A-1A600BE53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21" name="Text Box 5">
            <a:extLst>
              <a:ext uri="{FF2B5EF4-FFF2-40B4-BE49-F238E27FC236}">
                <a16:creationId xmlns:a16="http://schemas.microsoft.com/office/drawing/2014/main" id="{041E3BF5-1346-4942-B85E-C12BC5C9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ázek 2">
            <a:extLst>
              <a:ext uri="{FF2B5EF4-FFF2-40B4-BE49-F238E27FC236}">
                <a16:creationId xmlns:a16="http://schemas.microsoft.com/office/drawing/2014/main" id="{74818022-40C1-446D-8160-7C3B0ED4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839913"/>
            <a:ext cx="83026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1">
            <a:extLst>
              <a:ext uri="{FF2B5EF4-FFF2-40B4-BE49-F238E27FC236}">
                <a16:creationId xmlns:a16="http://schemas.microsoft.com/office/drawing/2014/main" id="{14BD6C0C-169E-45BF-B15D-7C349AEC4D8F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66574" name="Line 2">
              <a:extLst>
                <a:ext uri="{FF2B5EF4-FFF2-40B4-BE49-F238E27FC236}">
                  <a16:creationId xmlns:a16="http://schemas.microsoft.com/office/drawing/2014/main" id="{842DABA1-6D29-45AD-AD64-31C2A6EEA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575" name="Line 3">
              <a:extLst>
                <a:ext uri="{FF2B5EF4-FFF2-40B4-BE49-F238E27FC236}">
                  <a16:creationId xmlns:a16="http://schemas.microsoft.com/office/drawing/2014/main" id="{9A3DA58C-C898-43CB-83A2-1158058C0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6576" name="Picture 4">
              <a:extLst>
                <a:ext uri="{FF2B5EF4-FFF2-40B4-BE49-F238E27FC236}">
                  <a16:creationId xmlns:a16="http://schemas.microsoft.com/office/drawing/2014/main" id="{8B5B26F6-1153-4246-BD6B-FD14EADC7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564" name="Text Box 6">
            <a:extLst>
              <a:ext uri="{FF2B5EF4-FFF2-40B4-BE49-F238E27FC236}">
                <a16:creationId xmlns:a16="http://schemas.microsoft.com/office/drawing/2014/main" id="{6D893C97-E9A0-4DF4-8D89-0210EDF8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H2H Matice – Oblast dodávky</a:t>
            </a:r>
          </a:p>
        </p:txBody>
      </p:sp>
      <p:sp>
        <p:nvSpPr>
          <p:cNvPr id="66565" name="Line 7">
            <a:extLst>
              <a:ext uri="{FF2B5EF4-FFF2-40B4-BE49-F238E27FC236}">
                <a16:creationId xmlns:a16="http://schemas.microsoft.com/office/drawing/2014/main" id="{30103EED-387D-4030-A5C4-5DE9A3007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6" name="Rectangle 8">
            <a:extLst>
              <a:ext uri="{FF2B5EF4-FFF2-40B4-BE49-F238E27FC236}">
                <a16:creationId xmlns:a16="http://schemas.microsoft.com/office/drawing/2014/main" id="{37187AA8-2A93-4642-9623-930688EB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6567" name="Line 10">
            <a:extLst>
              <a:ext uri="{FF2B5EF4-FFF2-40B4-BE49-F238E27FC236}">
                <a16:creationId xmlns:a16="http://schemas.microsoft.com/office/drawing/2014/main" id="{04A93C81-333D-4768-9304-9FE5CC21B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8" name="Skupina 13">
            <a:extLst>
              <a:ext uri="{FF2B5EF4-FFF2-40B4-BE49-F238E27FC236}">
                <a16:creationId xmlns:a16="http://schemas.microsoft.com/office/drawing/2014/main" id="{CBCB3DC3-402E-4EE3-AE54-D3A5027E2E79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66571" name="Line 7">
              <a:extLst>
                <a:ext uri="{FF2B5EF4-FFF2-40B4-BE49-F238E27FC236}">
                  <a16:creationId xmlns:a16="http://schemas.microsoft.com/office/drawing/2014/main" id="{17D81E66-64B8-42B5-B0CC-ACFD0A7B9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572" name="Rectangle 9">
              <a:extLst>
                <a:ext uri="{FF2B5EF4-FFF2-40B4-BE49-F238E27FC236}">
                  <a16:creationId xmlns:a16="http://schemas.microsoft.com/office/drawing/2014/main" id="{C47EFD20-1C2E-4C62-8358-7C497F07E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7AC7D96B-087A-441A-B206-94544E2BB302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32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573" name="Line 10">
              <a:extLst>
                <a:ext uri="{FF2B5EF4-FFF2-40B4-BE49-F238E27FC236}">
                  <a16:creationId xmlns:a16="http://schemas.microsoft.com/office/drawing/2014/main" id="{09F78ADE-57C7-479D-99AF-4ABDF5C8E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69" name="AutoShape 12">
            <a:extLst>
              <a:ext uri="{FF2B5EF4-FFF2-40B4-BE49-F238E27FC236}">
                <a16:creationId xmlns:a16="http://schemas.microsoft.com/office/drawing/2014/main" id="{BF829ED3-1F69-4363-B6D6-4B8BF0E4B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909763"/>
            <a:ext cx="863600" cy="25400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6570" name="Text Box 5">
            <a:extLst>
              <a:ext uri="{FF2B5EF4-FFF2-40B4-BE49-F238E27FC236}">
                <a16:creationId xmlns:a16="http://schemas.microsoft.com/office/drawing/2014/main" id="{C01FC06A-34A5-44FF-A44E-59C1EE7E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Obrázek 2">
            <a:extLst>
              <a:ext uri="{FF2B5EF4-FFF2-40B4-BE49-F238E27FC236}">
                <a16:creationId xmlns:a16="http://schemas.microsoft.com/office/drawing/2014/main" id="{A3AC431D-312E-4F2F-BFB9-B6BB4BE6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917575"/>
            <a:ext cx="3178175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1">
            <a:extLst>
              <a:ext uri="{FF2B5EF4-FFF2-40B4-BE49-F238E27FC236}">
                <a16:creationId xmlns:a16="http://schemas.microsoft.com/office/drawing/2014/main" id="{C7627621-5204-4BAD-93B7-F66FBE2FA01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68622" name="Line 2">
              <a:extLst>
                <a:ext uri="{FF2B5EF4-FFF2-40B4-BE49-F238E27FC236}">
                  <a16:creationId xmlns:a16="http://schemas.microsoft.com/office/drawing/2014/main" id="{2568AE4A-A81D-431D-9771-9A128BACD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623" name="Line 3">
              <a:extLst>
                <a:ext uri="{FF2B5EF4-FFF2-40B4-BE49-F238E27FC236}">
                  <a16:creationId xmlns:a16="http://schemas.microsoft.com/office/drawing/2014/main" id="{2E674A0B-202E-4E4F-8586-350212549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8624" name="Picture 4">
              <a:extLst>
                <a:ext uri="{FF2B5EF4-FFF2-40B4-BE49-F238E27FC236}">
                  <a16:creationId xmlns:a16="http://schemas.microsoft.com/office/drawing/2014/main" id="{A16860BC-E2A4-4599-9857-B695224C3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612" name="Text Box 6">
            <a:extLst>
              <a:ext uri="{FF2B5EF4-FFF2-40B4-BE49-F238E27FC236}">
                <a16:creationId xmlns:a16="http://schemas.microsoft.com/office/drawing/2014/main" id="{4850AFFA-4D63-4CC4-8724-CC7F3840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H2H Matice - Perioda</a:t>
            </a:r>
          </a:p>
        </p:txBody>
      </p:sp>
      <p:sp>
        <p:nvSpPr>
          <p:cNvPr id="68613" name="Line 7">
            <a:extLst>
              <a:ext uri="{FF2B5EF4-FFF2-40B4-BE49-F238E27FC236}">
                <a16:creationId xmlns:a16="http://schemas.microsoft.com/office/drawing/2014/main" id="{F914714D-7C99-4FC5-9E05-FE396DB1C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8614" name="Rectangle 8">
            <a:extLst>
              <a:ext uri="{FF2B5EF4-FFF2-40B4-BE49-F238E27FC236}">
                <a16:creationId xmlns:a16="http://schemas.microsoft.com/office/drawing/2014/main" id="{D06685C8-C581-4223-8F5A-5778565FF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8615" name="Line 10">
            <a:extLst>
              <a:ext uri="{FF2B5EF4-FFF2-40B4-BE49-F238E27FC236}">
                <a16:creationId xmlns:a16="http://schemas.microsoft.com/office/drawing/2014/main" id="{B5ABE5FB-8CC7-46A8-88D2-E63586884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8616" name="Skupina 13">
            <a:extLst>
              <a:ext uri="{FF2B5EF4-FFF2-40B4-BE49-F238E27FC236}">
                <a16:creationId xmlns:a16="http://schemas.microsoft.com/office/drawing/2014/main" id="{2C4E2799-CFB9-471D-ABE6-5B0EC81BF0EB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68619" name="Line 7">
              <a:extLst>
                <a:ext uri="{FF2B5EF4-FFF2-40B4-BE49-F238E27FC236}">
                  <a16:creationId xmlns:a16="http://schemas.microsoft.com/office/drawing/2014/main" id="{086E2819-A2D9-4BFD-B347-681A71BA9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620" name="Rectangle 9">
              <a:extLst>
                <a:ext uri="{FF2B5EF4-FFF2-40B4-BE49-F238E27FC236}">
                  <a16:creationId xmlns:a16="http://schemas.microsoft.com/office/drawing/2014/main" id="{D192246F-9CD1-4D08-ADB9-230B6A6E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7F56777-B92E-4026-ACF9-D90A540A5C56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33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621" name="Line 10">
              <a:extLst>
                <a:ext uri="{FF2B5EF4-FFF2-40B4-BE49-F238E27FC236}">
                  <a16:creationId xmlns:a16="http://schemas.microsoft.com/office/drawing/2014/main" id="{7474C316-7A88-446C-A487-020F1C687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8617" name="AutoShape 12">
            <a:extLst>
              <a:ext uri="{FF2B5EF4-FFF2-40B4-BE49-F238E27FC236}">
                <a16:creationId xmlns:a16="http://schemas.microsoft.com/office/drawing/2014/main" id="{1E975272-A17B-409C-848D-56C6D72B8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1073150"/>
            <a:ext cx="968375" cy="268288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68618" name="Text Box 5">
            <a:extLst>
              <a:ext uri="{FF2B5EF4-FFF2-40B4-BE49-F238E27FC236}">
                <a16:creationId xmlns:a16="http://schemas.microsoft.com/office/drawing/2014/main" id="{682B7318-5A6F-44AE-B402-EB17B30D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">
            <a:extLst>
              <a:ext uri="{FF2B5EF4-FFF2-40B4-BE49-F238E27FC236}">
                <a16:creationId xmlns:a16="http://schemas.microsoft.com/office/drawing/2014/main" id="{01263EB7-1894-4650-B554-D125091900F0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70670" name="Line 2">
              <a:extLst>
                <a:ext uri="{FF2B5EF4-FFF2-40B4-BE49-F238E27FC236}">
                  <a16:creationId xmlns:a16="http://schemas.microsoft.com/office/drawing/2014/main" id="{1B2AF097-1BA6-4803-ADAF-B27177907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71" name="Line 3">
              <a:extLst>
                <a:ext uri="{FF2B5EF4-FFF2-40B4-BE49-F238E27FC236}">
                  <a16:creationId xmlns:a16="http://schemas.microsoft.com/office/drawing/2014/main" id="{83F10ED7-329F-4AD2-9832-28C1DF423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70672" name="Picture 4">
              <a:extLst>
                <a:ext uri="{FF2B5EF4-FFF2-40B4-BE49-F238E27FC236}">
                  <a16:creationId xmlns:a16="http://schemas.microsoft.com/office/drawing/2014/main" id="{DC17F0B6-4C67-45E7-BEB4-EBBA030F1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659" name="Text Box 6">
            <a:extLst>
              <a:ext uri="{FF2B5EF4-FFF2-40B4-BE49-F238E27FC236}">
                <a16:creationId xmlns:a16="http://schemas.microsoft.com/office/drawing/2014/main" id="{BBCD7D5D-47E2-4FAD-B5F6-7A85416E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ATC Data</a:t>
            </a:r>
          </a:p>
        </p:txBody>
      </p:sp>
      <p:sp>
        <p:nvSpPr>
          <p:cNvPr id="70660" name="Line 7">
            <a:extLst>
              <a:ext uri="{FF2B5EF4-FFF2-40B4-BE49-F238E27FC236}">
                <a16:creationId xmlns:a16="http://schemas.microsoft.com/office/drawing/2014/main" id="{A956A4F4-9B91-41A8-A919-4D1788C95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1" name="Rectangle 8">
            <a:extLst>
              <a:ext uri="{FF2B5EF4-FFF2-40B4-BE49-F238E27FC236}">
                <a16:creationId xmlns:a16="http://schemas.microsoft.com/office/drawing/2014/main" id="{1223433E-5FAC-48B9-9CA9-1F805EAC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70662" name="Line 10">
            <a:extLst>
              <a:ext uri="{FF2B5EF4-FFF2-40B4-BE49-F238E27FC236}">
                <a16:creationId xmlns:a16="http://schemas.microsoft.com/office/drawing/2014/main" id="{2BC81629-8F2C-4FE5-A0A1-B1161A56F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68DD82D3-CB4A-4181-9BFE-A7420218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382111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600" dirty="0">
                <a:latin typeface="Calibri" panose="020F0502020204030204" pitchFamily="34" charset="0"/>
              </a:rPr>
              <a:t>ATC matice zobrazuje hodnoty dostupné přenosové kapacity </a:t>
            </a:r>
            <a:br>
              <a:rPr lang="cs-CZ" altLang="cs-CZ" sz="1600" dirty="0">
                <a:latin typeface="Calibri" panose="020F0502020204030204" pitchFamily="34" charset="0"/>
              </a:rPr>
            </a:br>
            <a:r>
              <a:rPr lang="cs-CZ" altLang="cs-CZ" sz="1600" dirty="0">
                <a:latin typeface="Calibri" panose="020F0502020204030204" pitchFamily="34" charset="0"/>
              </a:rPr>
              <a:t>na jednotlivých přenosových profilech mezi oblastmi dodávek pro danou hodinu a daný den dodávky</a:t>
            </a: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ATC matice je vytvořena XBID systémem na pokladu přeshraničních kapacit jednotlivých hranic</a:t>
            </a:r>
            <a:endParaRPr lang="cs-CZ" altLang="cs-CZ" sz="1600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19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pic>
        <p:nvPicPr>
          <p:cNvPr id="70664" name="Picture 12">
            <a:extLst>
              <a:ext uri="{FF2B5EF4-FFF2-40B4-BE49-F238E27FC236}">
                <a16:creationId xmlns:a16="http://schemas.microsoft.com/office/drawing/2014/main" id="{865B695F-324A-4A55-9273-E25BA1C0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852488"/>
            <a:ext cx="3821113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665" name="Skupina 14">
            <a:extLst>
              <a:ext uri="{FF2B5EF4-FFF2-40B4-BE49-F238E27FC236}">
                <a16:creationId xmlns:a16="http://schemas.microsoft.com/office/drawing/2014/main" id="{B75BBA2E-20B8-4FD5-B5DF-2A2D73A7D509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70667" name="Line 7">
              <a:extLst>
                <a:ext uri="{FF2B5EF4-FFF2-40B4-BE49-F238E27FC236}">
                  <a16:creationId xmlns:a16="http://schemas.microsoft.com/office/drawing/2014/main" id="{25CA912B-4D26-4FC4-AC85-97C36BD04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68" name="Rectangle 9">
              <a:extLst>
                <a:ext uri="{FF2B5EF4-FFF2-40B4-BE49-F238E27FC236}">
                  <a16:creationId xmlns:a16="http://schemas.microsoft.com/office/drawing/2014/main" id="{2DDE7EC3-A771-4606-89C3-976537AE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27A241EC-F8F2-464D-ABB0-0A75B95A92F6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34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669" name="Line 10">
              <a:extLst>
                <a:ext uri="{FF2B5EF4-FFF2-40B4-BE49-F238E27FC236}">
                  <a16:creationId xmlns:a16="http://schemas.microsoft.com/office/drawing/2014/main" id="{B922E5FA-4C98-4301-9A98-EE8DC1B39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0666" name="Text Box 5">
            <a:extLst>
              <a:ext uri="{FF2B5EF4-FFF2-40B4-BE49-F238E27FC236}">
                <a16:creationId xmlns:a16="http://schemas.microsoft.com/office/drawing/2014/main" id="{CD50CC99-5592-4DCD-AEE6-F1DD4D9F4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Text Box 11">
            <a:extLst>
              <a:ext uri="{FF2B5EF4-FFF2-40B4-BE49-F238E27FC236}">
                <a16:creationId xmlns:a16="http://schemas.microsoft.com/office/drawing/2014/main" id="{52EE83B9-1D28-4FFA-9562-E015D00A0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80899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400" dirty="0">
              <a:solidFill>
                <a:srgbClr val="2D2D8A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400" dirty="0">
                <a:solidFill>
                  <a:schemeClr val="tx1"/>
                </a:solidFill>
                <a:latin typeface="inherit" charset="0"/>
              </a:rPr>
              <a:t>Seznam kontraktů VDT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Den dodávky od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Den dodávky do</a:t>
            </a:r>
          </a:p>
          <a:p>
            <a:pPr lvl="2" indent="-227013" algn="just" eaLnBrk="1" hangingPunct="1">
              <a:buSzPct val="100000"/>
              <a:defRPr/>
            </a:pPr>
            <a:endParaRPr lang="cs-CZ" altLang="en-US" sz="2000" dirty="0">
              <a:solidFill>
                <a:schemeClr val="tx1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400" dirty="0">
                <a:solidFill>
                  <a:schemeClr val="tx1"/>
                </a:solidFill>
                <a:latin typeface="inherit" charset="0"/>
              </a:rPr>
              <a:t>Nabídky dle dne dodávky VDT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Krátký název kontraktu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ID výchozí nabídky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ID nadřazené nabídky (po modifikaci)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Den dodávky od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Den dodávky do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ID košíku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Prováděcí instrukce košíku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chemeClr val="tx1"/>
                </a:solidFill>
                <a:latin typeface="inherit" charset="0"/>
              </a:rPr>
              <a:t>Časová priorita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74755" name="Group 1">
            <a:extLst>
              <a:ext uri="{FF2B5EF4-FFF2-40B4-BE49-F238E27FC236}">
                <a16:creationId xmlns:a16="http://schemas.microsoft.com/office/drawing/2014/main" id="{C53B07B9-7C65-4236-9132-BC9AE93237D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74765" name="Line 2">
              <a:extLst>
                <a:ext uri="{FF2B5EF4-FFF2-40B4-BE49-F238E27FC236}">
                  <a16:creationId xmlns:a16="http://schemas.microsoft.com/office/drawing/2014/main" id="{1D532ED7-B4B1-4099-BE8E-957D4DF75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766" name="Line 3">
              <a:extLst>
                <a:ext uri="{FF2B5EF4-FFF2-40B4-BE49-F238E27FC236}">
                  <a16:creationId xmlns:a16="http://schemas.microsoft.com/office/drawing/2014/main" id="{7B42E9C0-98F8-4086-B320-6CCF79C4A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74767" name="Picture 4">
              <a:extLst>
                <a:ext uri="{FF2B5EF4-FFF2-40B4-BE49-F238E27FC236}">
                  <a16:creationId xmlns:a16="http://schemas.microsoft.com/office/drawing/2014/main" id="{001D727B-09EF-4692-85FA-EB448CBC7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756" name="Text Box 6">
            <a:extLst>
              <a:ext uri="{FF2B5EF4-FFF2-40B4-BE49-F238E27FC236}">
                <a16:creationId xmlns:a16="http://schemas.microsoft.com/office/drawing/2014/main" id="{79CE9B08-EB5E-4F6D-A2A1-FBBE33A8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011238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N</a:t>
            </a: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ové sloupce ve stávajících sestavách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74757" name="Line 7">
            <a:extLst>
              <a:ext uri="{FF2B5EF4-FFF2-40B4-BE49-F238E27FC236}">
                <a16:creationId xmlns:a16="http://schemas.microsoft.com/office/drawing/2014/main" id="{DB1774EC-E9FB-4F5C-9308-A2BEBAE32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58" name="Rectangle 8">
            <a:extLst>
              <a:ext uri="{FF2B5EF4-FFF2-40B4-BE49-F238E27FC236}">
                <a16:creationId xmlns:a16="http://schemas.microsoft.com/office/drawing/2014/main" id="{43AC8584-D078-48F7-A200-2D4F01B0F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74759" name="Line 10">
            <a:extLst>
              <a:ext uri="{FF2B5EF4-FFF2-40B4-BE49-F238E27FC236}">
                <a16:creationId xmlns:a16="http://schemas.microsoft.com/office/drawing/2014/main" id="{F07A81AB-4D3D-49EB-8A2D-8E9199DC9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4760" name="Skupina 13">
            <a:extLst>
              <a:ext uri="{FF2B5EF4-FFF2-40B4-BE49-F238E27FC236}">
                <a16:creationId xmlns:a16="http://schemas.microsoft.com/office/drawing/2014/main" id="{4794CD41-1880-47B3-A222-4D6D03975EE9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74762" name="Line 7">
              <a:extLst>
                <a:ext uri="{FF2B5EF4-FFF2-40B4-BE49-F238E27FC236}">
                  <a16:creationId xmlns:a16="http://schemas.microsoft.com/office/drawing/2014/main" id="{50FFC2E5-01AD-48B8-BB9F-E6FD07E5F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763" name="Rectangle 9">
              <a:extLst>
                <a:ext uri="{FF2B5EF4-FFF2-40B4-BE49-F238E27FC236}">
                  <a16:creationId xmlns:a16="http://schemas.microsoft.com/office/drawing/2014/main" id="{39F5C610-AD7D-4363-BC46-79921C2D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85A559B8-0515-4CEF-9722-09DC0358C568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35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764" name="Line 10">
              <a:extLst>
                <a:ext uri="{FF2B5EF4-FFF2-40B4-BE49-F238E27FC236}">
                  <a16:creationId xmlns:a16="http://schemas.microsoft.com/office/drawing/2014/main" id="{3AAFBE67-7D00-448D-8137-60BF7FAE0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4761" name="Text Box 5">
            <a:extLst>
              <a:ext uri="{FF2B5EF4-FFF2-40B4-BE49-F238E27FC236}">
                <a16:creationId xmlns:a16="http://schemas.microsoft.com/office/drawing/2014/main" id="{6426CBF9-19EF-4C07-B437-F5099C8C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Text Box 11">
            <a:extLst>
              <a:ext uri="{FF2B5EF4-FFF2-40B4-BE49-F238E27FC236}">
                <a16:creationId xmlns:a16="http://schemas.microsoft.com/office/drawing/2014/main" id="{7DFE7A8B-E350-4A2A-AD75-A60ED951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492250"/>
            <a:ext cx="8089900" cy="49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800" dirty="0">
                <a:solidFill>
                  <a:schemeClr val="tx1"/>
                </a:solidFill>
                <a:latin typeface="inherit" charset="0"/>
              </a:rPr>
              <a:t>Obchody dle dne dodávky VDT</a:t>
            </a:r>
            <a:endParaRPr lang="en-US" altLang="en-US" sz="2800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Krátký název kontraktu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Verze obchodu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Den dodávky od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Den dodávky do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Stav obchodu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Fáze obchodování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800" dirty="0">
                <a:solidFill>
                  <a:schemeClr val="tx1"/>
                </a:solidFill>
                <a:latin typeface="inherit" charset="0"/>
              </a:rPr>
              <a:t>Výsledky VDT</a:t>
            </a:r>
            <a:endParaRPr lang="en-US" altLang="en-US" sz="2800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Den dodávky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Kontrakt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800" dirty="0">
                <a:solidFill>
                  <a:schemeClr val="tx1"/>
                </a:solidFill>
                <a:latin typeface="inherit" charset="0"/>
              </a:rPr>
              <a:t>Realizované obchody VDT všech účastníků trhu</a:t>
            </a:r>
            <a:endParaRPr lang="en-US" altLang="en-US" sz="2800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Krátký název kontraktu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Den dodávky od</a:t>
            </a:r>
            <a:endParaRPr lang="en-US" altLang="en-US" dirty="0">
              <a:solidFill>
                <a:schemeClr val="tx1"/>
              </a:solidFill>
              <a:latin typeface="inherit" charset="0"/>
            </a:endParaRP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chemeClr val="tx1"/>
                </a:solidFill>
                <a:latin typeface="inherit" charset="0"/>
              </a:rPr>
              <a:t>Den dodávky do</a:t>
            </a:r>
          </a:p>
        </p:txBody>
      </p:sp>
      <p:grpSp>
        <p:nvGrpSpPr>
          <p:cNvPr id="76803" name="Group 1">
            <a:extLst>
              <a:ext uri="{FF2B5EF4-FFF2-40B4-BE49-F238E27FC236}">
                <a16:creationId xmlns:a16="http://schemas.microsoft.com/office/drawing/2014/main" id="{C9FA6710-0156-429D-96C1-623C7D377229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76813" name="Line 2">
              <a:extLst>
                <a:ext uri="{FF2B5EF4-FFF2-40B4-BE49-F238E27FC236}">
                  <a16:creationId xmlns:a16="http://schemas.microsoft.com/office/drawing/2014/main" id="{2D5DB132-39D6-42DB-B8C5-2FA2F3A2C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4" name="Line 3">
              <a:extLst>
                <a:ext uri="{FF2B5EF4-FFF2-40B4-BE49-F238E27FC236}">
                  <a16:creationId xmlns:a16="http://schemas.microsoft.com/office/drawing/2014/main" id="{73775451-98A7-4168-BB59-B3DC30262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76815" name="Picture 4">
              <a:extLst>
                <a:ext uri="{FF2B5EF4-FFF2-40B4-BE49-F238E27FC236}">
                  <a16:creationId xmlns:a16="http://schemas.microsoft.com/office/drawing/2014/main" id="{0B9FBB4B-8B7A-4A2C-92A9-CF88BD100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804" name="Line 7">
            <a:extLst>
              <a:ext uri="{FF2B5EF4-FFF2-40B4-BE49-F238E27FC236}">
                <a16:creationId xmlns:a16="http://schemas.microsoft.com/office/drawing/2014/main" id="{8EBCCC5D-A9A6-446A-9F57-F301942A6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5" name="Rectangle 8">
            <a:extLst>
              <a:ext uri="{FF2B5EF4-FFF2-40B4-BE49-F238E27FC236}">
                <a16:creationId xmlns:a16="http://schemas.microsoft.com/office/drawing/2014/main" id="{7E70944C-716D-4777-9EBE-BC16221D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76806" name="Line 10">
            <a:extLst>
              <a:ext uri="{FF2B5EF4-FFF2-40B4-BE49-F238E27FC236}">
                <a16:creationId xmlns:a16="http://schemas.microsoft.com/office/drawing/2014/main" id="{257F949A-15E3-4435-8046-BBCDB0FF9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6807" name="Skupina 13">
            <a:extLst>
              <a:ext uri="{FF2B5EF4-FFF2-40B4-BE49-F238E27FC236}">
                <a16:creationId xmlns:a16="http://schemas.microsoft.com/office/drawing/2014/main" id="{30CF0923-34F1-4A2B-9F85-7981B963610B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76810" name="Line 7">
              <a:extLst>
                <a:ext uri="{FF2B5EF4-FFF2-40B4-BE49-F238E27FC236}">
                  <a16:creationId xmlns:a16="http://schemas.microsoft.com/office/drawing/2014/main" id="{DF51BA50-E93D-4404-B6E3-E4AA467C2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1" name="Rectangle 9">
              <a:extLst>
                <a:ext uri="{FF2B5EF4-FFF2-40B4-BE49-F238E27FC236}">
                  <a16:creationId xmlns:a16="http://schemas.microsoft.com/office/drawing/2014/main" id="{9CBF4FC8-4934-4AF3-8090-5CA138259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616E9BFA-D7DE-4F23-95CC-1063C218ED61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36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812" name="Line 10">
              <a:extLst>
                <a:ext uri="{FF2B5EF4-FFF2-40B4-BE49-F238E27FC236}">
                  <a16:creationId xmlns:a16="http://schemas.microsoft.com/office/drawing/2014/main" id="{E8CEFA53-6FA2-4A08-9797-90A51FB31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6808" name="Text Box 5">
            <a:extLst>
              <a:ext uri="{FF2B5EF4-FFF2-40B4-BE49-F238E27FC236}">
                <a16:creationId xmlns:a16="http://schemas.microsoft.com/office/drawing/2014/main" id="{84859735-86EE-496E-85F8-6A5508B1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76809" name="Text Box 6">
            <a:extLst>
              <a:ext uri="{FF2B5EF4-FFF2-40B4-BE49-F238E27FC236}">
                <a16:creationId xmlns:a16="http://schemas.microsoft.com/office/drawing/2014/main" id="{D1DB7ADA-8DEF-4E10-B9EB-377834A0D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011238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N</a:t>
            </a: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ové sloupce ve stávajících sestavách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">
            <a:extLst>
              <a:ext uri="{FF2B5EF4-FFF2-40B4-BE49-F238E27FC236}">
                <a16:creationId xmlns:a16="http://schemas.microsoft.com/office/drawing/2014/main" id="{0A3DA8E5-D223-47AF-9A6D-A0AA05D924F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78862" name="Line 2">
              <a:extLst>
                <a:ext uri="{FF2B5EF4-FFF2-40B4-BE49-F238E27FC236}">
                  <a16:creationId xmlns:a16="http://schemas.microsoft.com/office/drawing/2014/main" id="{02F201DC-640C-4008-B187-0DE66B18D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63" name="Line 3">
              <a:extLst>
                <a:ext uri="{FF2B5EF4-FFF2-40B4-BE49-F238E27FC236}">
                  <a16:creationId xmlns:a16="http://schemas.microsoft.com/office/drawing/2014/main" id="{2B96CA9C-49FD-460D-98C3-89B91C46F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78864" name="Picture 4">
              <a:extLst>
                <a:ext uri="{FF2B5EF4-FFF2-40B4-BE49-F238E27FC236}">
                  <a16:creationId xmlns:a16="http://schemas.microsoft.com/office/drawing/2014/main" id="{7346A5AD-58DB-4171-99F7-1499787AD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851" name="Text Box 6">
            <a:extLst>
              <a:ext uri="{FF2B5EF4-FFF2-40B4-BE49-F238E27FC236}">
                <a16:creationId xmlns:a16="http://schemas.microsoft.com/office/drawing/2014/main" id="{DFD5A026-8ACD-4704-A27A-6F4D86AB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Výsledky VDT celkem</a:t>
            </a:r>
          </a:p>
        </p:txBody>
      </p:sp>
      <p:sp>
        <p:nvSpPr>
          <p:cNvPr id="78852" name="Line 7">
            <a:extLst>
              <a:ext uri="{FF2B5EF4-FFF2-40B4-BE49-F238E27FC236}">
                <a16:creationId xmlns:a16="http://schemas.microsoft.com/office/drawing/2014/main" id="{5FE86AC8-4C2C-4F4F-918E-6F2335779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3" name="Rectangle 8">
            <a:extLst>
              <a:ext uri="{FF2B5EF4-FFF2-40B4-BE49-F238E27FC236}">
                <a16:creationId xmlns:a16="http://schemas.microsoft.com/office/drawing/2014/main" id="{A07797C2-0236-4546-B08E-2ED0F79DE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78854" name="Line 10">
            <a:extLst>
              <a:ext uri="{FF2B5EF4-FFF2-40B4-BE49-F238E27FC236}">
                <a16:creationId xmlns:a16="http://schemas.microsoft.com/office/drawing/2014/main" id="{B072728E-427D-44CE-838F-EE6AD1B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D28FFA4A-7133-423D-A427-F5CE4206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806450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Sestava zobrazuje seznam agregovaných obchodních výsledků pro oblast dodávky Česká republika v hodinových a blokových kontraktech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Pokud byl ve vybraném období aktivní jak SIDC VDT, tak i Záložní VDT, sestava zobrazuje agregovaná data obou trhů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Hodnoty blokových kontraktů jsou rozděleny do jednotlivých hodin a jsou zobrazeny v hodinové matici</a:t>
            </a:r>
            <a:endParaRPr lang="en-US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Výsledky zobrazují pouze platné lokální či přeshraniční obchody účastníků trhu v rámci české dodávkové oblasti (zrušené obchody jsou ze statistiky </a:t>
            </a:r>
            <a:r>
              <a:rPr lang="cs-CZ" altLang="en-US" sz="1600">
                <a:solidFill>
                  <a:srgbClr val="222222"/>
                </a:solidFill>
                <a:latin typeface="inherit" charset="0"/>
              </a:rPr>
              <a:t>vyňaty)</a:t>
            </a:r>
            <a:endParaRPr lang="cs-CZ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78856" name="Skupina 14">
            <a:extLst>
              <a:ext uri="{FF2B5EF4-FFF2-40B4-BE49-F238E27FC236}">
                <a16:creationId xmlns:a16="http://schemas.microsoft.com/office/drawing/2014/main" id="{70E48740-20A9-4313-B384-E0132B13365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78859" name="Line 7">
              <a:extLst>
                <a:ext uri="{FF2B5EF4-FFF2-40B4-BE49-F238E27FC236}">
                  <a16:creationId xmlns:a16="http://schemas.microsoft.com/office/drawing/2014/main" id="{68F3CD0A-9357-4B26-A357-920221C01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60" name="Rectangle 9">
              <a:extLst>
                <a:ext uri="{FF2B5EF4-FFF2-40B4-BE49-F238E27FC236}">
                  <a16:creationId xmlns:a16="http://schemas.microsoft.com/office/drawing/2014/main" id="{2BDABCC3-A830-4C73-9E6C-D8CD7722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47482B9A-91A7-41DE-99CF-19CD0535AB1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37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861" name="Line 10">
              <a:extLst>
                <a:ext uri="{FF2B5EF4-FFF2-40B4-BE49-F238E27FC236}">
                  <a16:creationId xmlns:a16="http://schemas.microsoft.com/office/drawing/2014/main" id="{2994CCDF-EA7A-4936-9222-11130AD1E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8857" name="Text Box 5">
            <a:extLst>
              <a:ext uri="{FF2B5EF4-FFF2-40B4-BE49-F238E27FC236}">
                <a16:creationId xmlns:a16="http://schemas.microsoft.com/office/drawing/2014/main" id="{9D234260-9996-4002-BE22-02C60805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pic>
        <p:nvPicPr>
          <p:cNvPr id="78858" name="Obrázek 2">
            <a:extLst>
              <a:ext uri="{FF2B5EF4-FFF2-40B4-BE49-F238E27FC236}">
                <a16:creationId xmlns:a16="http://schemas.microsoft.com/office/drawing/2014/main" id="{22E31ADE-6098-4954-8EB2-A3F81569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413125"/>
            <a:ext cx="873918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">
            <a:extLst>
              <a:ext uri="{FF2B5EF4-FFF2-40B4-BE49-F238E27FC236}">
                <a16:creationId xmlns:a16="http://schemas.microsoft.com/office/drawing/2014/main" id="{6EBACD56-EA4B-4E8E-A4FF-2BD4D799F395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80908" name="Line 2">
              <a:extLst>
                <a:ext uri="{FF2B5EF4-FFF2-40B4-BE49-F238E27FC236}">
                  <a16:creationId xmlns:a16="http://schemas.microsoft.com/office/drawing/2014/main" id="{20D8576E-3BCD-4BFD-936E-1AD8AD03E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9" name="Line 3">
              <a:extLst>
                <a:ext uri="{FF2B5EF4-FFF2-40B4-BE49-F238E27FC236}">
                  <a16:creationId xmlns:a16="http://schemas.microsoft.com/office/drawing/2014/main" id="{6BDA87E4-A994-4A00-A1B9-E4BE16B28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80910" name="Picture 4">
              <a:extLst>
                <a:ext uri="{FF2B5EF4-FFF2-40B4-BE49-F238E27FC236}">
                  <a16:creationId xmlns:a16="http://schemas.microsoft.com/office/drawing/2014/main" id="{DAB9372A-5D70-439A-82C2-71F0CACB4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899" name="Line 6">
            <a:extLst>
              <a:ext uri="{FF2B5EF4-FFF2-40B4-BE49-F238E27FC236}">
                <a16:creationId xmlns:a16="http://schemas.microsoft.com/office/drawing/2014/main" id="{BEDD9A3D-340C-424C-935D-AFC3E9EBC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00" name="Rectangle 7">
            <a:extLst>
              <a:ext uri="{FF2B5EF4-FFF2-40B4-BE49-F238E27FC236}">
                <a16:creationId xmlns:a16="http://schemas.microsoft.com/office/drawing/2014/main" id="{6A9FE4A3-B813-4890-BA6B-1C7FCA42F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80901" name="Line 9">
            <a:extLst>
              <a:ext uri="{FF2B5EF4-FFF2-40B4-BE49-F238E27FC236}">
                <a16:creationId xmlns:a16="http://schemas.microsoft.com/office/drawing/2014/main" id="{390E46BD-CAEB-4710-8A9C-C20AA7D87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0902" name="Skupina 13">
            <a:extLst>
              <a:ext uri="{FF2B5EF4-FFF2-40B4-BE49-F238E27FC236}">
                <a16:creationId xmlns:a16="http://schemas.microsoft.com/office/drawing/2014/main" id="{461DF25F-EBF1-46C2-9A72-DE32FEDC9FB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80905" name="Line 7">
              <a:extLst>
                <a:ext uri="{FF2B5EF4-FFF2-40B4-BE49-F238E27FC236}">
                  <a16:creationId xmlns:a16="http://schemas.microsoft.com/office/drawing/2014/main" id="{131BD547-A8C2-40D2-86B9-14D7DDB8E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6" name="Rectangle 9">
              <a:extLst>
                <a:ext uri="{FF2B5EF4-FFF2-40B4-BE49-F238E27FC236}">
                  <a16:creationId xmlns:a16="http://schemas.microsoft.com/office/drawing/2014/main" id="{7DE0B78F-5285-4987-A3F8-A2CCB1A0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46921BF0-B528-479C-9091-A54B980F5AE4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38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907" name="Line 10">
              <a:extLst>
                <a:ext uri="{FF2B5EF4-FFF2-40B4-BE49-F238E27FC236}">
                  <a16:creationId xmlns:a16="http://schemas.microsoft.com/office/drawing/2014/main" id="{4FB7F5E0-08E0-4573-B470-F9192BECB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0903" name="Obdélník 2">
            <a:extLst>
              <a:ext uri="{FF2B5EF4-FFF2-40B4-BE49-F238E27FC236}">
                <a16:creationId xmlns:a16="http://schemas.microsoft.com/office/drawing/2014/main" id="{FBBEFA15-45D3-4731-A01A-E8FB328B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2781300"/>
            <a:ext cx="77898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1500"/>
              </a:spcBef>
            </a:pPr>
            <a:r>
              <a:rPr lang="cs-CZ" altLang="en-US" sz="4800" b="1" u="sng">
                <a:solidFill>
                  <a:srgbClr val="00549F"/>
                </a:solidFill>
                <a:latin typeface="Calibri" panose="020F0502020204030204" pitchFamily="34" charset="0"/>
              </a:rPr>
              <a:t>Základní principy záložního trhu VDT </a:t>
            </a:r>
          </a:p>
        </p:txBody>
      </p:sp>
      <p:sp>
        <p:nvSpPr>
          <p:cNvPr id="80904" name="Text Box 5">
            <a:extLst>
              <a:ext uri="{FF2B5EF4-FFF2-40B4-BE49-F238E27FC236}">
                <a16:creationId xmlns:a16="http://schemas.microsoft.com/office/drawing/2014/main" id="{D6CCC007-E3AB-4E18-BBC0-4CD0F47A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18">
            <a:extLst>
              <a:ext uri="{FF2B5EF4-FFF2-40B4-BE49-F238E27FC236}">
                <a16:creationId xmlns:a16="http://schemas.microsoft.com/office/drawing/2014/main" id="{3B121A33-5549-4995-A341-6C012916978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40725" cy="385763"/>
            <a:chOff x="227" y="300"/>
            <a:chExt cx="5254" cy="243"/>
          </a:xfrm>
        </p:grpSpPr>
        <p:sp>
          <p:nvSpPr>
            <p:cNvPr id="82954" name="Line 3">
              <a:extLst>
                <a:ext uri="{FF2B5EF4-FFF2-40B4-BE49-F238E27FC236}">
                  <a16:creationId xmlns:a16="http://schemas.microsoft.com/office/drawing/2014/main" id="{AA7CBC10-C634-4C03-BF33-89A25A627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4" cy="0"/>
            </a:xfrm>
            <a:prstGeom prst="line">
              <a:avLst/>
            </a:prstGeom>
            <a:noFill/>
            <a:ln w="76200">
              <a:solidFill>
                <a:srgbClr val="0B3D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955" name="Line 4">
              <a:extLst>
                <a:ext uri="{FF2B5EF4-FFF2-40B4-BE49-F238E27FC236}">
                  <a16:creationId xmlns:a16="http://schemas.microsoft.com/office/drawing/2014/main" id="{E7B2487E-A86E-46FF-9D2C-2BBD6DA77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4" cy="0"/>
            </a:xfrm>
            <a:prstGeom prst="line">
              <a:avLst/>
            </a:prstGeom>
            <a:noFill/>
            <a:ln w="25400">
              <a:solidFill>
                <a:srgbClr val="28ABB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82956" name="Picture 5" descr="OTE_logo_color">
              <a:extLst>
                <a:ext uri="{FF2B5EF4-FFF2-40B4-BE49-F238E27FC236}">
                  <a16:creationId xmlns:a16="http://schemas.microsoft.com/office/drawing/2014/main" id="{95548AF2-6679-434B-BB00-8F0856F03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47" name="Text Box 9">
            <a:extLst>
              <a:ext uri="{FF2B5EF4-FFF2-40B4-BE49-F238E27FC236}">
                <a16:creationId xmlns:a16="http://schemas.microsoft.com/office/drawing/2014/main" id="{713C701E-DC19-4E23-8A3C-F19E1503C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38213"/>
            <a:ext cx="8340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Organizace VDT bez možnosti implicitního obchodování pouze v rámci tržní oblasti ČR (Záložní VDT trh)</a:t>
            </a:r>
          </a:p>
        </p:txBody>
      </p:sp>
      <p:sp>
        <p:nvSpPr>
          <p:cNvPr id="82948" name="Line 13">
            <a:extLst>
              <a:ext uri="{FF2B5EF4-FFF2-40B4-BE49-F238E27FC236}">
                <a16:creationId xmlns:a16="http://schemas.microsoft.com/office/drawing/2014/main" id="{62A426F4-B49E-4DA4-BD65-C6D77E90A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49" name="Rectangle 14">
            <a:extLst>
              <a:ext uri="{FF2B5EF4-FFF2-40B4-BE49-F238E27FC236}">
                <a16:creationId xmlns:a16="http://schemas.microsoft.com/office/drawing/2014/main" id="{22290B45-2933-4333-B6BE-92545373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2950" name="Rectangle 15">
            <a:extLst>
              <a:ext uri="{FF2B5EF4-FFF2-40B4-BE49-F238E27FC236}">
                <a16:creationId xmlns:a16="http://schemas.microsoft.com/office/drawing/2014/main" id="{24CFC35E-69D3-4D84-988A-B65E52E7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427788"/>
            <a:ext cx="5580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8F8BE5F6-396D-4E7E-98EE-0FBD98461A9B}" type="slidenum"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cs-CZ" altLang="cs-CZ" sz="900">
              <a:solidFill>
                <a:schemeClr val="tx1"/>
              </a:solidFill>
            </a:endParaRPr>
          </a:p>
        </p:txBody>
      </p:sp>
      <p:sp>
        <p:nvSpPr>
          <p:cNvPr id="82951" name="Line 16">
            <a:extLst>
              <a:ext uri="{FF2B5EF4-FFF2-40B4-BE49-F238E27FC236}">
                <a16:creationId xmlns:a16="http://schemas.microsoft.com/office/drawing/2014/main" id="{14D5FB26-E31A-463E-8141-B849A3C2A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2" name="Text Box 17">
            <a:extLst>
              <a:ext uri="{FF2B5EF4-FFF2-40B4-BE49-F238E27FC236}">
                <a16:creationId xmlns:a16="http://schemas.microsoft.com/office/drawing/2014/main" id="{A1DA8983-28AA-4415-A6A6-A728D664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916113"/>
            <a:ext cx="812165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V případě technických či jiných důvodů, které brání organizování VDT formou implicitního obchodování, může OTE rozhodnout o aktivaci záložních postupů, jako např. možnost organizace VDT s omezenými funkcionalitami pouze v rámci tržní oblasti ČR.</a:t>
            </a:r>
          </a:p>
          <a:p>
            <a:pPr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Záložní VDT se řídí stejnými postupy a pravidly popsanými v </a:t>
            </a: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OPE</a:t>
            </a: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jako v případě VDT umožňujícího implicitní obchodování a uživatelském manuálu. </a:t>
            </a:r>
          </a:p>
          <a:p>
            <a:pPr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Oproti VDT umožňujícího implicitní obchodování však nedisponuje všemi funkcionalitami (viz dále).</a:t>
            </a:r>
          </a:p>
          <a:p>
            <a:pPr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Záložní trh je dostupný stejně jako trh umožňující implicitní obchodování přes aplikaci OTE-COM.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2953" name="Text Box 5">
            <a:extLst>
              <a:ext uri="{FF2B5EF4-FFF2-40B4-BE49-F238E27FC236}">
                <a16:creationId xmlns:a16="http://schemas.microsoft.com/office/drawing/2014/main" id="{368077EA-9C1F-448F-AD7C-C8456C91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94FFBA9B-131A-446B-870E-1C3CD415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052513"/>
            <a:ext cx="501967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E98B4C63-D0FD-4504-B132-C6AA5ED8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412875"/>
            <a:ext cx="800100" cy="800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7531F255-F9DF-4A0B-89F8-E06B9564B958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9231" name="Line 4">
              <a:extLst>
                <a:ext uri="{FF2B5EF4-FFF2-40B4-BE49-F238E27FC236}">
                  <a16:creationId xmlns:a16="http://schemas.microsoft.com/office/drawing/2014/main" id="{97441F1B-9188-4186-AD46-11B181858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2" name="Line 5">
              <a:extLst>
                <a:ext uri="{FF2B5EF4-FFF2-40B4-BE49-F238E27FC236}">
                  <a16:creationId xmlns:a16="http://schemas.microsoft.com/office/drawing/2014/main" id="{BD9105D3-512E-4615-ACE3-FD277977E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233" name="Picture 6">
              <a:extLst>
                <a:ext uri="{FF2B5EF4-FFF2-40B4-BE49-F238E27FC236}">
                  <a16:creationId xmlns:a16="http://schemas.microsoft.com/office/drawing/2014/main" id="{5F623A91-DB1B-4593-B4FB-B66A0634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1" name="Text Box 8">
            <a:extLst>
              <a:ext uri="{FF2B5EF4-FFF2-40B4-BE49-F238E27FC236}">
                <a16:creationId xmlns:a16="http://schemas.microsoft.com/office/drawing/2014/main" id="{6E43DDD2-4059-4FE9-947D-A25CE364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866775"/>
            <a:ext cx="7127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>
                <a:solidFill>
                  <a:srgbClr val="0B3D92"/>
                </a:solidFill>
                <a:latin typeface="Calibri" panose="020F0502020204030204" pitchFamily="34" charset="0"/>
              </a:rPr>
              <a:t>Úvodní informace</a:t>
            </a:r>
            <a:endParaRPr lang="en-US" altLang="en-US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Line 9">
            <a:extLst>
              <a:ext uri="{FF2B5EF4-FFF2-40B4-BE49-F238E27FC236}">
                <a16:creationId xmlns:a16="http://schemas.microsoft.com/office/drawing/2014/main" id="{529D806C-3B1C-4782-B176-540E1F21A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Rectangle 10">
            <a:extLst>
              <a:ext uri="{FF2B5EF4-FFF2-40B4-BE49-F238E27FC236}">
                <a16:creationId xmlns:a16="http://schemas.microsoft.com/office/drawing/2014/main" id="{3ED0BEA6-1D99-4689-8CF3-45FC1016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2501E7EC-1943-4BC5-9A03-27C7ECBA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6477000"/>
            <a:ext cx="5580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0EBD8D40-D431-4920-BB74-0916F3902270}" type="slidenum"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en-US" sz="900" b="1">
              <a:solidFill>
                <a:srgbClr val="0B3D92"/>
              </a:solidFill>
              <a:cs typeface="Arial" panose="020B0604020202020204" pitchFamily="34" charset="0"/>
            </a:endParaRPr>
          </a:p>
        </p:txBody>
      </p:sp>
      <p:sp>
        <p:nvSpPr>
          <p:cNvPr id="9225" name="Line 12">
            <a:extLst>
              <a:ext uri="{FF2B5EF4-FFF2-40B4-BE49-F238E27FC236}">
                <a16:creationId xmlns:a16="http://schemas.microsoft.com/office/drawing/2014/main" id="{D6C640BD-C50E-4C79-86DB-BB7E3C976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Text Box 14">
            <a:extLst>
              <a:ext uri="{FF2B5EF4-FFF2-40B4-BE49-F238E27FC236}">
                <a16:creationId xmlns:a16="http://schemas.microsoft.com/office/drawing/2014/main" id="{1F87C6FF-FB0A-4254-9D59-10E10F4C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50975"/>
            <a:ext cx="6192838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sz="1400"/>
              <a:t>2004 – Zahájení obchodování na Vnitrodenním trhu OTE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sz="1400"/>
              <a:t>2012 – Zahájení projektu XBID (Cross-Border Intraday Coupling) s cílem „..vytvořit společné přeshraniční implicitní obchodování na vnitrodenních trzích v Evropě..“ - více o XBID </a:t>
            </a:r>
            <a:r>
              <a:rPr lang="cs-CZ" altLang="cs-CZ" sz="1400">
                <a:hlinkClick r:id="rId5"/>
              </a:rPr>
              <a:t>zde</a:t>
            </a:r>
            <a:r>
              <a:rPr lang="cs-CZ" altLang="cs-CZ" sz="1400"/>
              <a:t>.</a:t>
            </a:r>
            <a:endParaRPr lang="cs-CZ" altLang="cs-CZ" sz="1400">
              <a:hlinkClick r:id="rId5"/>
            </a:endParaRPr>
          </a:p>
        </p:txBody>
      </p:sp>
      <p:sp>
        <p:nvSpPr>
          <p:cNvPr id="9227" name="Rectangle 15">
            <a:extLst>
              <a:ext uri="{FF2B5EF4-FFF2-40B4-BE49-F238E27FC236}">
                <a16:creationId xmlns:a16="http://schemas.microsoft.com/office/drawing/2014/main" id="{F2BA7A5D-F7E6-4506-8035-925879DA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546225"/>
            <a:ext cx="10810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9228" name="Text Box 16">
            <a:extLst>
              <a:ext uri="{FF2B5EF4-FFF2-40B4-BE49-F238E27FC236}">
                <a16:creationId xmlns:a16="http://schemas.microsoft.com/office/drawing/2014/main" id="{E4C6BF1C-6B1F-458D-AA35-1C5269B2D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457450"/>
            <a:ext cx="4159250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sz="1400" dirty="0">
                <a:solidFill>
                  <a:srgbClr val="000000"/>
                </a:solidFill>
              </a:rPr>
              <a:t>2016 – Nasazení OTE-COM do systému OTE </a:t>
            </a:r>
            <a:br>
              <a:rPr lang="cs-CZ" altLang="cs-CZ" sz="1400" dirty="0">
                <a:solidFill>
                  <a:srgbClr val="000000"/>
                </a:solidFill>
              </a:rPr>
            </a:br>
            <a:r>
              <a:rPr lang="cs-CZ" altLang="cs-CZ" sz="1400" dirty="0">
                <a:solidFill>
                  <a:srgbClr val="000000"/>
                </a:solidFill>
              </a:rPr>
              <a:t>v rámci přípravy na propojení Vnitrodenního trhu s elektřinou organizovaného OTE se zahraničím</a:t>
            </a:r>
          </a:p>
          <a:p>
            <a:pPr lvl="1" algn="just" eaLnBrk="1" hangingPunct="1">
              <a:spcAft>
                <a:spcPts val="6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sz="1400" dirty="0">
                <a:solidFill>
                  <a:srgbClr val="000000"/>
                </a:solidFill>
              </a:rPr>
              <a:t>6/2018 – Propojení tzv. první vlny lokálních implementačních projektů – viz obrázek </a:t>
            </a:r>
          </a:p>
          <a:p>
            <a:pPr lvl="1" algn="just" eaLnBrk="1" hangingPunct="1">
              <a:spcAft>
                <a:spcPts val="600"/>
              </a:spcAft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sz="1400" dirty="0">
                <a:solidFill>
                  <a:srgbClr val="000000"/>
                </a:solidFill>
              </a:rPr>
              <a:t>Q4/2019 – připravované propojení vnitrodenního trhu Bulharska, Česka, Chorvatska, Maďarska, Polska, Rumunska a Slovinska k jednotnému propojenému vnitrodennímu trhu – viz obrázek</a:t>
            </a:r>
          </a:p>
          <a:p>
            <a:pPr lvl="1" algn="just" eaLnBrk="1" hangingPunct="1">
              <a:spcBef>
                <a:spcPts val="325"/>
              </a:spcBef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400" dirty="0">
                <a:solidFill>
                  <a:srgbClr val="000000"/>
                </a:solidFill>
              </a:rPr>
              <a:t>Česká republika bude propojena s SIDC přes česko-německou, česko-rakouskou a česko-polskou hranici</a:t>
            </a:r>
            <a:r>
              <a:rPr lang="cs-CZ" altLang="en-US" sz="13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9229" name="Text Box 5">
            <a:extLst>
              <a:ext uri="{FF2B5EF4-FFF2-40B4-BE49-F238E27FC236}">
                <a16:creationId xmlns:a16="http://schemas.microsoft.com/office/drawing/2014/main" id="{294D6510-D668-4B4F-A310-BADBF70F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pic>
        <p:nvPicPr>
          <p:cNvPr id="9230" name="Obrázek 5">
            <a:extLst>
              <a:ext uri="{FF2B5EF4-FFF2-40B4-BE49-F238E27FC236}">
                <a16:creationId xmlns:a16="http://schemas.microsoft.com/office/drawing/2014/main" id="{FDC1BDE6-C3BF-490E-99CA-2BC150EA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845175"/>
            <a:ext cx="2400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18">
            <a:extLst>
              <a:ext uri="{FF2B5EF4-FFF2-40B4-BE49-F238E27FC236}">
                <a16:creationId xmlns:a16="http://schemas.microsoft.com/office/drawing/2014/main" id="{F652854E-0BB3-431A-8C3D-17C33CA65841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40725" cy="385763"/>
            <a:chOff x="227" y="300"/>
            <a:chExt cx="5254" cy="243"/>
          </a:xfrm>
        </p:grpSpPr>
        <p:sp>
          <p:nvSpPr>
            <p:cNvPr id="85003" name="Line 3">
              <a:extLst>
                <a:ext uri="{FF2B5EF4-FFF2-40B4-BE49-F238E27FC236}">
                  <a16:creationId xmlns:a16="http://schemas.microsoft.com/office/drawing/2014/main" id="{71BBAAE7-00D6-4FF5-821E-04365F91D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4" cy="0"/>
            </a:xfrm>
            <a:prstGeom prst="line">
              <a:avLst/>
            </a:prstGeom>
            <a:noFill/>
            <a:ln w="76200">
              <a:solidFill>
                <a:srgbClr val="0B3D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04" name="Line 4">
              <a:extLst>
                <a:ext uri="{FF2B5EF4-FFF2-40B4-BE49-F238E27FC236}">
                  <a16:creationId xmlns:a16="http://schemas.microsoft.com/office/drawing/2014/main" id="{0843C14C-2711-4CA4-8A0E-154FA694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4" cy="0"/>
            </a:xfrm>
            <a:prstGeom prst="line">
              <a:avLst/>
            </a:prstGeom>
            <a:noFill/>
            <a:ln w="25400">
              <a:solidFill>
                <a:srgbClr val="28ABB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85005" name="Picture 5" descr="OTE_logo_color">
              <a:extLst>
                <a:ext uri="{FF2B5EF4-FFF2-40B4-BE49-F238E27FC236}">
                  <a16:creationId xmlns:a16="http://schemas.microsoft.com/office/drawing/2014/main" id="{BBC5078D-C1C0-4660-B9A2-C40F245CF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Text Box 9">
            <a:extLst>
              <a:ext uri="{FF2B5EF4-FFF2-40B4-BE49-F238E27FC236}">
                <a16:creationId xmlns:a16="http://schemas.microsoft.com/office/drawing/2014/main" id="{1B53628D-F662-45BE-9C72-E66F6458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00113"/>
            <a:ext cx="7127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Záložní VDT </a:t>
            </a:r>
          </a:p>
        </p:txBody>
      </p:sp>
      <p:sp>
        <p:nvSpPr>
          <p:cNvPr id="84996" name="Line 13">
            <a:extLst>
              <a:ext uri="{FF2B5EF4-FFF2-40B4-BE49-F238E27FC236}">
                <a16:creationId xmlns:a16="http://schemas.microsoft.com/office/drawing/2014/main" id="{16FE61C0-4E68-4381-90DB-58405C8CF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997" name="Rectangle 14">
            <a:extLst>
              <a:ext uri="{FF2B5EF4-FFF2-40B4-BE49-F238E27FC236}">
                <a16:creationId xmlns:a16="http://schemas.microsoft.com/office/drawing/2014/main" id="{181F1F8F-FCBA-4DAA-87B5-669AB01C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4998" name="Rectangle 15">
            <a:extLst>
              <a:ext uri="{FF2B5EF4-FFF2-40B4-BE49-F238E27FC236}">
                <a16:creationId xmlns:a16="http://schemas.microsoft.com/office/drawing/2014/main" id="{AF17DE2D-DCB8-48CE-95C7-46F23399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427788"/>
            <a:ext cx="5580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0E5CB963-B6B7-4D21-80BB-005B9E0D1BD2}" type="slidenum"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cs-CZ" altLang="cs-CZ" sz="900">
              <a:solidFill>
                <a:schemeClr val="tx1"/>
              </a:solidFill>
            </a:endParaRPr>
          </a:p>
        </p:txBody>
      </p:sp>
      <p:sp>
        <p:nvSpPr>
          <p:cNvPr id="84999" name="Line 16">
            <a:extLst>
              <a:ext uri="{FF2B5EF4-FFF2-40B4-BE49-F238E27FC236}">
                <a16:creationId xmlns:a16="http://schemas.microsoft.com/office/drawing/2014/main" id="{E97CD377-7B4E-4335-8EA5-BD2BC6388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0" name="Text Box 17">
            <a:extLst>
              <a:ext uri="{FF2B5EF4-FFF2-40B4-BE49-F238E27FC236}">
                <a16:creationId xmlns:a16="http://schemas.microsoft.com/office/drawing/2014/main" id="{357E048C-BA57-4415-B75E-AD6F141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04950"/>
            <a:ext cx="8089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endParaRPr lang="cs-CZ" altLang="cs-CZ" sz="26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5001" name="Text Box 17">
            <a:extLst>
              <a:ext uri="{FF2B5EF4-FFF2-40B4-BE49-F238E27FC236}">
                <a16:creationId xmlns:a16="http://schemas.microsoft.com/office/drawing/2014/main" id="{5B6FADD1-C108-4AEB-8890-CB1A48DF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373188"/>
            <a:ext cx="808990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  <a:t>Záložní VDT se od primárního trhu, připojeného na XBID, liší </a:t>
            </a:r>
            <a:b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  <a:t>také v několika dalších parametrech:</a:t>
            </a:r>
          </a:p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Při obchodování na záložním VDT trhu </a:t>
            </a: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nebude možné obchodovat přeshraničně, </a:t>
            </a:r>
            <a:b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tj. nabídky budou párovány pouze lokálně.</a:t>
            </a:r>
          </a:p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Pro záložní VDT trh </a:t>
            </a: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bude aktivován nový „produkt záložního VDT/ fallback local </a:t>
            </a:r>
            <a:b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IM product“.</a:t>
            </a:r>
          </a:p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Na záložním VDT trhu </a:t>
            </a: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nelze</a:t>
            </a: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 zadávat blokové nabídky přes dva dny dodávky, lze zadávat blokové nabídky pouze v rámci jednoho dne dodávky, tj. maximálně na 24 hodin.</a:t>
            </a:r>
          </a:p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Při aktivaci záložního VDT trhu </a:t>
            </a: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nebude</a:t>
            </a: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 pro daný košík nastavena žádná prováděcí instrukce, tj. pro celý košík bude automaticky nastavena prováděcí instrukce „NONE“. </a:t>
            </a:r>
          </a:p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Po aktivaci záložního VDT trhu:</a:t>
            </a:r>
          </a:p>
          <a:p>
            <a:pPr lvl="2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400">
                <a:solidFill>
                  <a:schemeClr val="tx1"/>
                </a:solidFill>
                <a:latin typeface="Calibri" panose="020F0502020204030204" pitchFamily="34" charset="0"/>
              </a:rPr>
              <a:t>s nabídkami zadanými v rámci implicitního obchodování na VDT nebude možno </a:t>
            </a:r>
            <a:br>
              <a:rPr lang="cs-CZ" altLang="cs-CZ" sz="14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1400">
                <a:solidFill>
                  <a:schemeClr val="tx1"/>
                </a:solidFill>
                <a:latin typeface="Calibri" panose="020F0502020204030204" pitchFamily="34" charset="0"/>
              </a:rPr>
              <a:t>nijak nakládat, modifikovat či je anulovat,</a:t>
            </a:r>
          </a:p>
          <a:p>
            <a:pPr lvl="2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400" b="1">
                <a:solidFill>
                  <a:schemeClr val="tx1"/>
                </a:solidFill>
                <a:latin typeface="Calibri" panose="020F0502020204030204" pitchFamily="34" charset="0"/>
              </a:rPr>
              <a:t>bude potřeba zadat nové nabídky </a:t>
            </a:r>
            <a:r>
              <a:rPr lang="cs-CZ" altLang="cs-CZ" sz="1400">
                <a:solidFill>
                  <a:schemeClr val="tx1"/>
                </a:solidFill>
                <a:latin typeface="Calibri" panose="020F0502020204030204" pitchFamily="34" charset="0"/>
              </a:rPr>
              <a:t>(pomocí produktů záložního řešení).</a:t>
            </a:r>
          </a:p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600" b="1">
                <a:solidFill>
                  <a:schemeClr val="tx1"/>
                </a:solidFill>
                <a:latin typeface="Calibri" panose="020F0502020204030204" pitchFamily="34" charset="0"/>
              </a:rPr>
              <a:t>Na Záložním VDT neprobíhá</a:t>
            </a:r>
            <a:r>
              <a:rPr lang="cs-CZ" altLang="cs-CZ" sz="1600">
                <a:solidFill>
                  <a:schemeClr val="tx1"/>
                </a:solidFill>
                <a:latin typeface="Calibri" panose="020F0502020204030204" pitchFamily="34" charset="0"/>
              </a:rPr>
              <a:t> dávkové párování nabídek.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5002" name="Text Box 5">
            <a:extLst>
              <a:ext uri="{FF2B5EF4-FFF2-40B4-BE49-F238E27FC236}">
                <a16:creationId xmlns:a16="http://schemas.microsoft.com/office/drawing/2014/main" id="{DF37259D-699A-4394-8BE0-9D1D5F30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6">
            <a:extLst>
              <a:ext uri="{FF2B5EF4-FFF2-40B4-BE49-F238E27FC236}">
                <a16:creationId xmlns:a16="http://schemas.microsoft.com/office/drawing/2014/main" id="{B7352BCB-80EC-4C07-AB30-033A301EE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8BA54495-6C8C-42A1-9C47-FBBB7AE4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00E90BCD-D70F-48E2-8DE4-F77B4D595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6477000"/>
            <a:ext cx="5580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92B2FAF3-AD07-4FA2-88E0-C61EC06B4A71}" type="slidenum"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en-US" sz="900" b="1">
              <a:solidFill>
                <a:srgbClr val="0B3D92"/>
              </a:solidFill>
              <a:cs typeface="Arial" panose="020B0604020202020204" pitchFamily="34" charset="0"/>
            </a:endParaRPr>
          </a:p>
        </p:txBody>
      </p:sp>
      <p:sp>
        <p:nvSpPr>
          <p:cNvPr id="37893" name="Line 9">
            <a:extLst>
              <a:ext uri="{FF2B5EF4-FFF2-40B4-BE49-F238E27FC236}">
                <a16:creationId xmlns:a16="http://schemas.microsoft.com/office/drawing/2014/main" id="{3272C322-083D-43E9-84B0-65818DB47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2299" name="Group 11">
            <a:extLst>
              <a:ext uri="{FF2B5EF4-FFF2-40B4-BE49-F238E27FC236}">
                <a16:creationId xmlns:a16="http://schemas.microsoft.com/office/drawing/2014/main" id="{B74E622A-0BDF-4EEB-AD9F-2DA70067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72695"/>
              </p:ext>
            </p:extLst>
          </p:nvPr>
        </p:nvGraphicFramePr>
        <p:xfrm>
          <a:off x="107950" y="809625"/>
          <a:ext cx="8928101" cy="5980111"/>
        </p:xfrm>
        <a:graphic>
          <a:graphicData uri="http://schemas.openxmlformats.org/drawingml/2006/table">
            <a:tbl>
              <a:tblPr/>
              <a:tblGrid>
                <a:gridCol w="1007666">
                  <a:extLst>
                    <a:ext uri="{9D8B030D-6E8A-4147-A177-3AD203B41FA5}">
                      <a16:colId xmlns:a16="http://schemas.microsoft.com/office/drawing/2014/main" val="555048071"/>
                    </a:ext>
                  </a:extLst>
                </a:gridCol>
                <a:gridCol w="2640375">
                  <a:extLst>
                    <a:ext uri="{9D8B030D-6E8A-4147-A177-3AD203B41FA5}">
                      <a16:colId xmlns:a16="http://schemas.microsoft.com/office/drawing/2014/main" val="2548354371"/>
                    </a:ext>
                  </a:extLst>
                </a:gridCol>
                <a:gridCol w="2640030">
                  <a:extLst>
                    <a:ext uri="{9D8B030D-6E8A-4147-A177-3AD203B41FA5}">
                      <a16:colId xmlns:a16="http://schemas.microsoft.com/office/drawing/2014/main" val="3160541137"/>
                    </a:ext>
                  </a:extLst>
                </a:gridCol>
                <a:gridCol w="2640030">
                  <a:extLst>
                    <a:ext uri="{9D8B030D-6E8A-4147-A177-3AD203B41FA5}">
                      <a16:colId xmlns:a16="http://schemas.microsoft.com/office/drawing/2014/main" val="301918382"/>
                    </a:ext>
                  </a:extLst>
                </a:gridCol>
              </a:tblGrid>
              <a:tr h="304752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Funkcionalita trhu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Hlavní změny 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76506"/>
                  </a:ext>
                </a:extLst>
              </a:tr>
              <a:tr h="304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Současný VDT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SIDC </a:t>
                      </a: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VDT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Záložní VDT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IM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19665"/>
                  </a:ext>
                </a:extLst>
              </a:tr>
              <a:tr h="287954">
                <a:tc row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Produkty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1,0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0,1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0,1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6563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99 999,0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999,0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množství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999,0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96528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cena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= - 3500,00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- 9 999,00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Minimální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- 9 999,00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32933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cena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= 3500,00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Maximální cena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= 9 999,00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22791"/>
                  </a:ext>
                </a:extLst>
              </a:tr>
              <a:tr h="287954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Iceberg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Změna ceny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NA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změna ceny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změna ceny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EUR/MWh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47074"/>
                  </a:ext>
                </a:extLst>
              </a:tr>
              <a:tr h="287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Min. 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zobrazované množství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1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Min. 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zobrazované množství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Min. 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zobrazované množství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5 MW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2691"/>
                  </a:ext>
                </a:extLst>
              </a:tr>
              <a:tr h="2879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GTD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Časový krok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min. 1 </a:t>
                      </a:r>
                      <a:r>
                        <a:rPr kumimoji="0" lang="en-US" alt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minut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a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Časový krok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min. 5 </a:t>
                      </a:r>
                      <a:r>
                        <a:rPr kumimoji="0" lang="en-US" alt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minut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Časový krok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= min. 5 </a:t>
                      </a:r>
                      <a:r>
                        <a:rPr kumimoji="0" lang="en-US" alt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minut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06556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Blokové kontrakty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Pouze pro jeden den (max. 24 hodin)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Možné přes dva dny 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cs-CZ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max. 30 hodin)</a:t>
                      </a:r>
                      <a:endParaRPr kumimoji="0" lang="en-US" alt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Pouze pro jeden den (max. 24 hodin)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43586"/>
                  </a:ext>
                </a:extLst>
              </a:tr>
              <a:tr h="510983">
                <a:tc row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Změna nabídky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Nabídky mají po modifikaci stále stejné ID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Nabídka dostane nové ID, pokud se modifikací změní priorita párování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Nabídky mají po modifikaci stále stejné ID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804377"/>
                  </a:ext>
                </a:extLst>
              </a:tr>
              <a:tr h="51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aktivace/deaktivace nabídky je možné změnit i jiné atributy než jen stav nabídky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aktivace/deaktivace nabídky není možné změnit i jiné atributy než jen stav nabídky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aktivace/deaktivace nabídky je možné změnit i jiné atributy než jen stav nabídky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83927"/>
                  </a:ext>
                </a:extLst>
              </a:tr>
              <a:tr h="371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modifikace nabídky není možné změnit typ nabídky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(LMT&lt;=&gt;ICB)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modifikace nabídky je možné změnit typ nabídky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(LMT&lt;=&gt;ICB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Během modifikace nabídky je možné změnit typ nabídky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(LMT&lt;=&gt;ICB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31526"/>
                  </a:ext>
                </a:extLst>
              </a:tr>
              <a:tr h="3718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Košík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Podporována pouze prováděcí instrukce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NONE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Podporovány prováděcí instrukce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NONE, LINKED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a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VALID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Podporována pouze prováděcí instrukce 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NONE</a:t>
                      </a: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7798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Dávkové párování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19988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ATC a H2H </a:t>
                      </a: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matice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, </a:t>
                      </a: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ale pro Záložní VDT nejsou data relevantní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9378"/>
                  </a:ext>
                </a:extLst>
              </a:tr>
              <a:tr h="3973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Zrušení obchodu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Nepodporováno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1431" marR="91431" marT="45713" marB="45713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50598"/>
                  </a:ext>
                </a:extLst>
              </a:tr>
            </a:tbl>
          </a:graphicData>
        </a:graphic>
      </p:graphicFrame>
      <p:grpSp>
        <p:nvGrpSpPr>
          <p:cNvPr id="37977" name="Group 1">
            <a:extLst>
              <a:ext uri="{FF2B5EF4-FFF2-40B4-BE49-F238E27FC236}">
                <a16:creationId xmlns:a16="http://schemas.microsoft.com/office/drawing/2014/main" id="{AB9A4DCD-E065-475D-9D36-BE6A77B94B21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381000"/>
            <a:ext cx="8339137" cy="384175"/>
            <a:chOff x="227" y="300"/>
            <a:chExt cx="5253" cy="242"/>
          </a:xfrm>
        </p:grpSpPr>
        <p:sp>
          <p:nvSpPr>
            <p:cNvPr id="37979" name="Line 2">
              <a:extLst>
                <a:ext uri="{FF2B5EF4-FFF2-40B4-BE49-F238E27FC236}">
                  <a16:creationId xmlns:a16="http://schemas.microsoft.com/office/drawing/2014/main" id="{6124CF75-EF5F-44F1-82E0-FF1731894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80" name="Line 3">
              <a:extLst>
                <a:ext uri="{FF2B5EF4-FFF2-40B4-BE49-F238E27FC236}">
                  <a16:creationId xmlns:a16="http://schemas.microsoft.com/office/drawing/2014/main" id="{89048E4B-6596-487B-824B-800E7E24D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7981" name="Picture 4">
              <a:extLst>
                <a:ext uri="{FF2B5EF4-FFF2-40B4-BE49-F238E27FC236}">
                  <a16:creationId xmlns:a16="http://schemas.microsoft.com/office/drawing/2014/main" id="{AAA1F7F9-DBCA-4093-A725-797FA4A10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978" name="Text Box 5">
            <a:extLst>
              <a:ext uri="{FF2B5EF4-FFF2-40B4-BE49-F238E27FC236}">
                <a16:creationId xmlns:a16="http://schemas.microsoft.com/office/drawing/2014/main" id="{90FD5CBC-FC1C-4794-8454-8FD051E0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  <p:extLst>
      <p:ext uri="{BB962C8B-B14F-4D97-AF65-F5344CB8AC3E}">
        <p14:creationId xmlns:p14="http://schemas.microsoft.com/office/powerpoint/2010/main" val="4196971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">
            <a:extLst>
              <a:ext uri="{FF2B5EF4-FFF2-40B4-BE49-F238E27FC236}">
                <a16:creationId xmlns:a16="http://schemas.microsoft.com/office/drawing/2014/main" id="{D5114E5C-CAE7-4C74-8400-F79B31FADA4D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89101" name="Line 2">
              <a:extLst>
                <a:ext uri="{FF2B5EF4-FFF2-40B4-BE49-F238E27FC236}">
                  <a16:creationId xmlns:a16="http://schemas.microsoft.com/office/drawing/2014/main" id="{841C4167-54F2-4DE5-B1FA-16789D42F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102" name="Line 3">
              <a:extLst>
                <a:ext uri="{FF2B5EF4-FFF2-40B4-BE49-F238E27FC236}">
                  <a16:creationId xmlns:a16="http://schemas.microsoft.com/office/drawing/2014/main" id="{228750D3-4CAA-45A9-A1DB-5D33FCBCF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89103" name="Picture 4">
              <a:extLst>
                <a:ext uri="{FF2B5EF4-FFF2-40B4-BE49-F238E27FC236}">
                  <a16:creationId xmlns:a16="http://schemas.microsoft.com/office/drawing/2014/main" id="{E8B77068-EBA4-4FB9-94A0-958FA0284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091" name="Text Box 6">
            <a:extLst>
              <a:ext uri="{FF2B5EF4-FFF2-40B4-BE49-F238E27FC236}">
                <a16:creationId xmlns:a16="http://schemas.microsoft.com/office/drawing/2014/main" id="{A5551A80-511C-4424-8AF7-923A88F8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925513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Produkty na Záložním VDT</a:t>
            </a:r>
          </a:p>
        </p:txBody>
      </p:sp>
      <p:sp>
        <p:nvSpPr>
          <p:cNvPr id="89092" name="Line 7">
            <a:extLst>
              <a:ext uri="{FF2B5EF4-FFF2-40B4-BE49-F238E27FC236}">
                <a16:creationId xmlns:a16="http://schemas.microsoft.com/office/drawing/2014/main" id="{3CBEF9C7-8541-4AF5-BE90-7864D4579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3" name="Rectangle 8">
            <a:extLst>
              <a:ext uri="{FF2B5EF4-FFF2-40B4-BE49-F238E27FC236}">
                <a16:creationId xmlns:a16="http://schemas.microsoft.com/office/drawing/2014/main" id="{50E641F7-81AE-405C-87CC-BFE6C29B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89094" name="Line 10">
            <a:extLst>
              <a:ext uri="{FF2B5EF4-FFF2-40B4-BE49-F238E27FC236}">
                <a16:creationId xmlns:a16="http://schemas.microsoft.com/office/drawing/2014/main" id="{DDC6320A-8E51-43AC-AF87-C0EA76DC4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5" name="Text Box 11">
            <a:extLst>
              <a:ext uri="{FF2B5EF4-FFF2-40B4-BE49-F238E27FC236}">
                <a16:creationId xmlns:a16="http://schemas.microsoft.com/office/drawing/2014/main" id="{3E939990-128F-4EE9-BCD5-DD93BAFB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397000"/>
            <a:ext cx="82677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Hodinový kontrakt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předdefinovaný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Blokový kontrakt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definovaný účastníkem trhu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Měna	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Jednotka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MW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Období dodávky	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1 </a:t>
            </a:r>
            <a:r>
              <a:rPr lang="cs-CZ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hodina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Zahájení zadávání nabídek na den D	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15:00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D-1 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cs-CZ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Uzavření zadávání nabídek			</a:t>
            </a:r>
            <a:r>
              <a:rPr lang="cs-CZ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jedna hodina před dodávkou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Dlouhý název kontraktu</a:t>
            </a:r>
            <a:r>
              <a:rPr lang="cs-CZ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např. kontrakt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IM_1H_19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82019_00-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01 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pro dodávku elektřiny v hodině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00-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01 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dne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08/2019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Krátký název kontraktu			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např. hodinový kontrakt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IM_1H_19082019_00-01-</a:t>
            </a:r>
            <a:r>
              <a:rPr lang="cs-CZ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základní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</a:pPr>
            <a:endParaRPr lang="cs-CZ" alt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9096" name="Skupina 14">
            <a:extLst>
              <a:ext uri="{FF2B5EF4-FFF2-40B4-BE49-F238E27FC236}">
                <a16:creationId xmlns:a16="http://schemas.microsoft.com/office/drawing/2014/main" id="{852E53F3-D5AD-4938-96A7-826C610E6345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89098" name="Line 7">
              <a:extLst>
                <a:ext uri="{FF2B5EF4-FFF2-40B4-BE49-F238E27FC236}">
                  <a16:creationId xmlns:a16="http://schemas.microsoft.com/office/drawing/2014/main" id="{CD281E29-25B5-40FD-B8E4-B95DFED8D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099" name="Rectangle 9">
              <a:extLst>
                <a:ext uri="{FF2B5EF4-FFF2-40B4-BE49-F238E27FC236}">
                  <a16:creationId xmlns:a16="http://schemas.microsoft.com/office/drawing/2014/main" id="{046EECA7-9DB3-414C-B885-63ACF846B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B1E0DB0F-9361-45A9-A1D8-F21AEE4AB29D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42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0" name="Line 10">
              <a:extLst>
                <a:ext uri="{FF2B5EF4-FFF2-40B4-BE49-F238E27FC236}">
                  <a16:creationId xmlns:a16="http://schemas.microsoft.com/office/drawing/2014/main" id="{10B77976-C6F2-4DA6-9AEB-EDF8E9A5E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9097" name="Text Box 5">
            <a:extLst>
              <a:ext uri="{FF2B5EF4-FFF2-40B4-BE49-F238E27FC236}">
                <a16:creationId xmlns:a16="http://schemas.microsoft.com/office/drawing/2014/main" id="{FC85257B-D0F4-41B2-8546-43AF9EF9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">
            <a:extLst>
              <a:ext uri="{FF2B5EF4-FFF2-40B4-BE49-F238E27FC236}">
                <a16:creationId xmlns:a16="http://schemas.microsoft.com/office/drawing/2014/main" id="{D6A41F8F-27EB-4FDB-A1D1-142EAD7D1F8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91151" name="Line 2">
              <a:extLst>
                <a:ext uri="{FF2B5EF4-FFF2-40B4-BE49-F238E27FC236}">
                  <a16:creationId xmlns:a16="http://schemas.microsoft.com/office/drawing/2014/main" id="{779E8422-B71D-44A6-A3DD-62A6DACA8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152" name="Line 3">
              <a:extLst>
                <a:ext uri="{FF2B5EF4-FFF2-40B4-BE49-F238E27FC236}">
                  <a16:creationId xmlns:a16="http://schemas.microsoft.com/office/drawing/2014/main" id="{A4BAAE9C-081D-4101-9E58-8BD08CA39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1153" name="Picture 4">
              <a:extLst>
                <a:ext uri="{FF2B5EF4-FFF2-40B4-BE49-F238E27FC236}">
                  <a16:creationId xmlns:a16="http://schemas.microsoft.com/office/drawing/2014/main" id="{0F124FD4-E550-4814-825A-B198DA345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139" name="Text Box 6">
            <a:extLst>
              <a:ext uri="{FF2B5EF4-FFF2-40B4-BE49-F238E27FC236}">
                <a16:creationId xmlns:a16="http://schemas.microsoft.com/office/drawing/2014/main" id="{716686BF-21F4-44F8-BC43-C3DD5930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74713"/>
            <a:ext cx="837565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Změna formy trhu z SIDC VDT na Záložní VDT  a zpět na SIDC VDT </a:t>
            </a:r>
            <a:r>
              <a:rPr lang="en-US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p</a:t>
            </a: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ři výpadku systému XBID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91140" name="Line 7">
            <a:extLst>
              <a:ext uri="{FF2B5EF4-FFF2-40B4-BE49-F238E27FC236}">
                <a16:creationId xmlns:a16="http://schemas.microsoft.com/office/drawing/2014/main" id="{2165A8E9-AFFB-4313-AE5C-1CD647601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1141" name="Rectangle 8">
            <a:extLst>
              <a:ext uri="{FF2B5EF4-FFF2-40B4-BE49-F238E27FC236}">
                <a16:creationId xmlns:a16="http://schemas.microsoft.com/office/drawing/2014/main" id="{D8C9AC55-21C2-44B1-A6A7-50AEC5EC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91142" name="Line 10">
            <a:extLst>
              <a:ext uri="{FF2B5EF4-FFF2-40B4-BE49-F238E27FC236}">
                <a16:creationId xmlns:a16="http://schemas.microsoft.com/office/drawing/2014/main" id="{9681DFB1-686E-44D6-8B9E-C63AE2A8F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34AA7190-F110-4E87-A879-83668738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85925"/>
            <a:ext cx="8089900" cy="439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OTE-COM detekuje nedostupnost systému XBID, dojde k zastavení obchodování na VDT trhu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2000" dirty="0">
              <a:solidFill>
                <a:srgbClr val="222222"/>
              </a:solidFill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Kontrakty a nabídky na VDT trhu jsou deaktivovány</a:t>
            </a: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91144" name="Skupina 17">
            <a:extLst>
              <a:ext uri="{FF2B5EF4-FFF2-40B4-BE49-F238E27FC236}">
                <a16:creationId xmlns:a16="http://schemas.microsoft.com/office/drawing/2014/main" id="{2FCA15DD-9285-464B-AA58-33CF4E3D78BC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91148" name="Line 7">
              <a:extLst>
                <a:ext uri="{FF2B5EF4-FFF2-40B4-BE49-F238E27FC236}">
                  <a16:creationId xmlns:a16="http://schemas.microsoft.com/office/drawing/2014/main" id="{1DC0627C-2AF0-45F6-9E5C-0086AEFB2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149" name="Rectangle 9">
              <a:extLst>
                <a:ext uri="{FF2B5EF4-FFF2-40B4-BE49-F238E27FC236}">
                  <a16:creationId xmlns:a16="http://schemas.microsoft.com/office/drawing/2014/main" id="{4EB833BC-3C67-4A8D-93D3-46BEE5064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81DEA28B-4371-435D-AA42-2EF3ECD98001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43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1150" name="Line 10">
              <a:extLst>
                <a:ext uri="{FF2B5EF4-FFF2-40B4-BE49-F238E27FC236}">
                  <a16:creationId xmlns:a16="http://schemas.microsoft.com/office/drawing/2014/main" id="{64ADB935-409A-4957-99AC-3F6A0F65E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91145" name="Obrázek 15">
            <a:extLst>
              <a:ext uri="{FF2B5EF4-FFF2-40B4-BE49-F238E27FC236}">
                <a16:creationId xmlns:a16="http://schemas.microsoft.com/office/drawing/2014/main" id="{4D85DB3F-A137-4644-8ED8-91C3BAA3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36205"/>
            <a:ext cx="8039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Text Box 5">
            <a:extLst>
              <a:ext uri="{FF2B5EF4-FFF2-40B4-BE49-F238E27FC236}">
                <a16:creationId xmlns:a16="http://schemas.microsoft.com/office/drawing/2014/main" id="{943C5C0E-EBE5-4100-97A9-B42FD42EB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21C5D2B-50BB-4BE8-9F9F-2E4F4F6547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5576" y="4960292"/>
            <a:ext cx="8028062" cy="9627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1">
            <a:extLst>
              <a:ext uri="{FF2B5EF4-FFF2-40B4-BE49-F238E27FC236}">
                <a16:creationId xmlns:a16="http://schemas.microsoft.com/office/drawing/2014/main" id="{EF969926-C3EC-4001-A3E5-98A7FD51E509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93198" name="Line 2">
              <a:extLst>
                <a:ext uri="{FF2B5EF4-FFF2-40B4-BE49-F238E27FC236}">
                  <a16:creationId xmlns:a16="http://schemas.microsoft.com/office/drawing/2014/main" id="{D146AA99-746B-4C16-BB78-AC657674E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199" name="Line 3">
              <a:extLst>
                <a:ext uri="{FF2B5EF4-FFF2-40B4-BE49-F238E27FC236}">
                  <a16:creationId xmlns:a16="http://schemas.microsoft.com/office/drawing/2014/main" id="{FC493E20-6C46-4D48-A42D-E0A05503E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3200" name="Picture 4">
              <a:extLst>
                <a:ext uri="{FF2B5EF4-FFF2-40B4-BE49-F238E27FC236}">
                  <a16:creationId xmlns:a16="http://schemas.microsoft.com/office/drawing/2014/main" id="{A9D0B987-3787-4A6E-B61E-1817605CC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187" name="Text Box 6">
            <a:extLst>
              <a:ext uri="{FF2B5EF4-FFF2-40B4-BE49-F238E27FC236}">
                <a16:creationId xmlns:a16="http://schemas.microsoft.com/office/drawing/2014/main" id="{9ADCB767-3E7E-4A5D-8DDF-7F0C7A70A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74713"/>
            <a:ext cx="837565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Změna formy trhu z SIDC VDT na Záložní VDT  a zpět na SIDC VDT </a:t>
            </a:r>
            <a:r>
              <a:rPr lang="en-US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p</a:t>
            </a: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ři výpadku systému XBID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93188" name="Line 7">
            <a:extLst>
              <a:ext uri="{FF2B5EF4-FFF2-40B4-BE49-F238E27FC236}">
                <a16:creationId xmlns:a16="http://schemas.microsoft.com/office/drawing/2014/main" id="{B99D203A-05A0-48BC-8C5E-2076FF6C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189" name="Rectangle 8">
            <a:extLst>
              <a:ext uri="{FF2B5EF4-FFF2-40B4-BE49-F238E27FC236}">
                <a16:creationId xmlns:a16="http://schemas.microsoft.com/office/drawing/2014/main" id="{9EAD0C54-13A8-4980-A21F-F337E2AC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93190" name="Line 10">
            <a:extLst>
              <a:ext uri="{FF2B5EF4-FFF2-40B4-BE49-F238E27FC236}">
                <a16:creationId xmlns:a16="http://schemas.microsoft.com/office/drawing/2014/main" id="{9916A2DE-FE36-42EA-8DCA-93558BC73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34AA7190-F110-4E87-A879-83668738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85925"/>
            <a:ext cx="8089900" cy="41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Účastníci trhu jsou informováni o nedostupnosti systému XBID/ zastavení přeshraničního obchodování zprávou zaslanou OTE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VDT trh je deaktivován, záložní VDT trh je aktivován. Účastníci trhu jsou informování o aktivaci záložního VDT zprávou zaslanou OTE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93192" name="Skupina 17">
            <a:extLst>
              <a:ext uri="{FF2B5EF4-FFF2-40B4-BE49-F238E27FC236}">
                <a16:creationId xmlns:a16="http://schemas.microsoft.com/office/drawing/2014/main" id="{875520E2-F53A-46F7-A52D-10EFDEF20D8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93195" name="Line 7">
              <a:extLst>
                <a:ext uri="{FF2B5EF4-FFF2-40B4-BE49-F238E27FC236}">
                  <a16:creationId xmlns:a16="http://schemas.microsoft.com/office/drawing/2014/main" id="{FEC4FA1B-B0AC-4CB2-A4BC-8D91C6D86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196" name="Rectangle 9">
              <a:extLst>
                <a:ext uri="{FF2B5EF4-FFF2-40B4-BE49-F238E27FC236}">
                  <a16:creationId xmlns:a16="http://schemas.microsoft.com/office/drawing/2014/main" id="{3E073C21-11DD-4199-A9D8-5661E513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7D4995D1-BCD1-4042-9586-8056C8AA0D53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44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3197" name="Line 10">
              <a:extLst>
                <a:ext uri="{FF2B5EF4-FFF2-40B4-BE49-F238E27FC236}">
                  <a16:creationId xmlns:a16="http://schemas.microsoft.com/office/drawing/2014/main" id="{6C120104-DE7D-48DB-AB29-A7B8F2EC9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93193" name="Obrázek 17">
            <a:extLst>
              <a:ext uri="{FF2B5EF4-FFF2-40B4-BE49-F238E27FC236}">
                <a16:creationId xmlns:a16="http://schemas.microsoft.com/office/drawing/2014/main" id="{B0EFC145-EA39-4CF3-8824-9499237C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660502"/>
            <a:ext cx="80660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Text Box 5">
            <a:extLst>
              <a:ext uri="{FF2B5EF4-FFF2-40B4-BE49-F238E27FC236}">
                <a16:creationId xmlns:a16="http://schemas.microsoft.com/office/drawing/2014/main" id="{7ADF56F8-DF92-418B-9198-06F168B4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1">
            <a:extLst>
              <a:ext uri="{FF2B5EF4-FFF2-40B4-BE49-F238E27FC236}">
                <a16:creationId xmlns:a16="http://schemas.microsoft.com/office/drawing/2014/main" id="{C166F902-144F-4B1C-9B37-0196066F81E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95246" name="Line 2">
              <a:extLst>
                <a:ext uri="{FF2B5EF4-FFF2-40B4-BE49-F238E27FC236}">
                  <a16:creationId xmlns:a16="http://schemas.microsoft.com/office/drawing/2014/main" id="{55954ECB-3260-4162-B1AD-FF8506962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7" name="Line 3">
              <a:extLst>
                <a:ext uri="{FF2B5EF4-FFF2-40B4-BE49-F238E27FC236}">
                  <a16:creationId xmlns:a16="http://schemas.microsoft.com/office/drawing/2014/main" id="{63227474-B8C0-4B97-9D2A-BFF838A30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5248" name="Picture 4">
              <a:extLst>
                <a:ext uri="{FF2B5EF4-FFF2-40B4-BE49-F238E27FC236}">
                  <a16:creationId xmlns:a16="http://schemas.microsoft.com/office/drawing/2014/main" id="{62188AD3-9F73-4F09-9B1A-F749DD73E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235" name="Text Box 6">
            <a:extLst>
              <a:ext uri="{FF2B5EF4-FFF2-40B4-BE49-F238E27FC236}">
                <a16:creationId xmlns:a16="http://schemas.microsoft.com/office/drawing/2014/main" id="{4257AC0E-89FF-410D-B875-5741C15B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74713"/>
            <a:ext cx="837565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Změna formy trhu z SIDC VDT na Záložní VDT  a zpět na SIDC VDT</a:t>
            </a:r>
            <a:r>
              <a:rPr lang="en-US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 p</a:t>
            </a: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ři výpadku systému XBID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95236" name="Line 7">
            <a:extLst>
              <a:ext uri="{FF2B5EF4-FFF2-40B4-BE49-F238E27FC236}">
                <a16:creationId xmlns:a16="http://schemas.microsoft.com/office/drawing/2014/main" id="{54B51F22-C1A6-4692-A1BD-61FE371DA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7" name="Rectangle 8">
            <a:extLst>
              <a:ext uri="{FF2B5EF4-FFF2-40B4-BE49-F238E27FC236}">
                <a16:creationId xmlns:a16="http://schemas.microsoft.com/office/drawing/2014/main" id="{1F11011E-7BBC-4AF6-B359-E9BA466D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95238" name="Line 10">
            <a:extLst>
              <a:ext uri="{FF2B5EF4-FFF2-40B4-BE49-F238E27FC236}">
                <a16:creationId xmlns:a16="http://schemas.microsoft.com/office/drawing/2014/main" id="{92651A1B-25D2-44AF-B1E9-CFE088581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34AA7190-F110-4E87-A879-83668738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85925"/>
            <a:ext cx="8089900" cy="433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Po vyřešení problému (systém XBID je opět dostupný) je záložní VDT trh deaktivován a VDT trh aktivován. Účastníci trhu jsou informováni o deaktivaci záložního VDT a otevření VDT trhu zprávou zaslanou OTE.  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(V rámci zprávy jsou  účastníci informováni o tom, že nabídky na VDT trhu byly deaktivovány -</a:t>
            </a:r>
            <a:r>
              <a:rPr lang="en-US" dirty="0"/>
              <a:t>&gt; </a:t>
            </a:r>
            <a:r>
              <a:rPr lang="en-US" b="1" dirty="0" err="1">
                <a:solidFill>
                  <a:schemeClr val="tx1"/>
                </a:solidFill>
              </a:rPr>
              <a:t>mohou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si </a:t>
            </a:r>
            <a:r>
              <a:rPr lang="en-US" b="1" dirty="0">
                <a:solidFill>
                  <a:schemeClr val="tx1"/>
                </a:solidFill>
              </a:rPr>
              <a:t>je </a:t>
            </a:r>
            <a:r>
              <a:rPr lang="en-US" b="1" dirty="0" err="1"/>
              <a:t>opět</a:t>
            </a:r>
            <a:r>
              <a:rPr lang="en-US" b="1" dirty="0"/>
              <a:t> </a:t>
            </a:r>
            <a:r>
              <a:rPr lang="en-US" b="1" dirty="0" err="1"/>
              <a:t>aktivovat</a:t>
            </a:r>
            <a:r>
              <a:rPr lang="en-US" dirty="0"/>
              <a:t>.)</a:t>
            </a: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000" dirty="0">
              <a:solidFill>
                <a:srgbClr val="222222"/>
              </a:solidFill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95240" name="Skupina 17">
            <a:extLst>
              <a:ext uri="{FF2B5EF4-FFF2-40B4-BE49-F238E27FC236}">
                <a16:creationId xmlns:a16="http://schemas.microsoft.com/office/drawing/2014/main" id="{A42E7CD8-030A-43DA-A676-FA409A2762CD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95243" name="Line 7">
              <a:extLst>
                <a:ext uri="{FF2B5EF4-FFF2-40B4-BE49-F238E27FC236}">
                  <a16:creationId xmlns:a16="http://schemas.microsoft.com/office/drawing/2014/main" id="{7BC49870-40E9-48D7-8679-7006A4E80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4" name="Rectangle 9">
              <a:extLst>
                <a:ext uri="{FF2B5EF4-FFF2-40B4-BE49-F238E27FC236}">
                  <a16:creationId xmlns:a16="http://schemas.microsoft.com/office/drawing/2014/main" id="{1A064C4E-AA4B-4B64-978E-BF7C74BA4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0716ADD4-F0B5-4AD1-A5B3-BC579614F957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45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245" name="Line 10">
              <a:extLst>
                <a:ext uri="{FF2B5EF4-FFF2-40B4-BE49-F238E27FC236}">
                  <a16:creationId xmlns:a16="http://schemas.microsoft.com/office/drawing/2014/main" id="{CF96CA70-5455-43EE-A96E-71F366927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95241" name="Obrázek 16">
            <a:extLst>
              <a:ext uri="{FF2B5EF4-FFF2-40B4-BE49-F238E27FC236}">
                <a16:creationId xmlns:a16="http://schemas.microsoft.com/office/drawing/2014/main" id="{FFA54327-A3A9-4F98-848A-5A7F3C26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6" y="3987205"/>
            <a:ext cx="81740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Text Box 5">
            <a:extLst>
              <a:ext uri="{FF2B5EF4-FFF2-40B4-BE49-F238E27FC236}">
                <a16:creationId xmlns:a16="http://schemas.microsoft.com/office/drawing/2014/main" id="{7C37CEEC-4E46-42E5-B22D-4CBE2C24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">
            <a:extLst>
              <a:ext uri="{FF2B5EF4-FFF2-40B4-BE49-F238E27FC236}">
                <a16:creationId xmlns:a16="http://schemas.microsoft.com/office/drawing/2014/main" id="{B7933D2F-0F8C-4DEA-9DB2-E03CAC42A08D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99340" name="Line 2">
              <a:extLst>
                <a:ext uri="{FF2B5EF4-FFF2-40B4-BE49-F238E27FC236}">
                  <a16:creationId xmlns:a16="http://schemas.microsoft.com/office/drawing/2014/main" id="{478FFF8E-649D-42B2-9806-038B86505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341" name="Line 3">
              <a:extLst>
                <a:ext uri="{FF2B5EF4-FFF2-40B4-BE49-F238E27FC236}">
                  <a16:creationId xmlns:a16="http://schemas.microsoft.com/office/drawing/2014/main" id="{AF7AE2A8-9E1F-400A-8601-190047EDF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9342" name="Picture 4">
              <a:extLst>
                <a:ext uri="{FF2B5EF4-FFF2-40B4-BE49-F238E27FC236}">
                  <a16:creationId xmlns:a16="http://schemas.microsoft.com/office/drawing/2014/main" id="{685C60AE-7973-4BE6-A5B3-4AE1E46B6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331" name="Line 6">
            <a:extLst>
              <a:ext uri="{FF2B5EF4-FFF2-40B4-BE49-F238E27FC236}">
                <a16:creationId xmlns:a16="http://schemas.microsoft.com/office/drawing/2014/main" id="{8AD827C2-9328-494D-AC11-835798625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32" name="Rectangle 7">
            <a:extLst>
              <a:ext uri="{FF2B5EF4-FFF2-40B4-BE49-F238E27FC236}">
                <a16:creationId xmlns:a16="http://schemas.microsoft.com/office/drawing/2014/main" id="{0D9791E2-B49A-4A52-B657-99B13C17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99333" name="Line 9">
            <a:extLst>
              <a:ext uri="{FF2B5EF4-FFF2-40B4-BE49-F238E27FC236}">
                <a16:creationId xmlns:a16="http://schemas.microsoft.com/office/drawing/2014/main" id="{9ECF0E98-9397-4837-A1A7-AB962E9DB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99334" name="Skupina 13">
            <a:extLst>
              <a:ext uri="{FF2B5EF4-FFF2-40B4-BE49-F238E27FC236}">
                <a16:creationId xmlns:a16="http://schemas.microsoft.com/office/drawing/2014/main" id="{EB6BE27B-5157-4E0C-8103-913A2EADE4C6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99337" name="Line 7">
              <a:extLst>
                <a:ext uri="{FF2B5EF4-FFF2-40B4-BE49-F238E27FC236}">
                  <a16:creationId xmlns:a16="http://schemas.microsoft.com/office/drawing/2014/main" id="{8CAD1DD4-965C-4181-962E-8604F166E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338" name="Rectangle 9">
              <a:extLst>
                <a:ext uri="{FF2B5EF4-FFF2-40B4-BE49-F238E27FC236}">
                  <a16:creationId xmlns:a16="http://schemas.microsoft.com/office/drawing/2014/main" id="{C6B7EB16-359D-4097-A24B-F949E88A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F75516B3-7947-4B22-A786-34EFE153704A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46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9339" name="Line 10">
              <a:extLst>
                <a:ext uri="{FF2B5EF4-FFF2-40B4-BE49-F238E27FC236}">
                  <a16:creationId xmlns:a16="http://schemas.microsoft.com/office/drawing/2014/main" id="{511663CA-D8F7-4A17-B636-75F508BF5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9335" name="Text Box 6">
            <a:extLst>
              <a:ext uri="{FF2B5EF4-FFF2-40B4-BE49-F238E27FC236}">
                <a16:creationId xmlns:a16="http://schemas.microsoft.com/office/drawing/2014/main" id="{86819DCE-1A9A-4210-95F8-A4D69024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19438"/>
            <a:ext cx="7196137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4800" b="1" u="sng">
                <a:solidFill>
                  <a:srgbClr val="00549F"/>
                </a:solidFill>
                <a:latin typeface="Calibri" panose="020F0502020204030204" pitchFamily="34" charset="0"/>
              </a:rPr>
              <a:t>Obecné změny v OTE-COM</a:t>
            </a:r>
          </a:p>
        </p:txBody>
      </p:sp>
      <p:sp>
        <p:nvSpPr>
          <p:cNvPr id="99336" name="Text Box 5">
            <a:extLst>
              <a:ext uri="{FF2B5EF4-FFF2-40B4-BE49-F238E27FC236}">
                <a16:creationId xmlns:a16="http://schemas.microsoft.com/office/drawing/2014/main" id="{15FFBA7E-4E4A-430B-819C-44E338AE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Obrázek 2">
            <a:extLst>
              <a:ext uri="{FF2B5EF4-FFF2-40B4-BE49-F238E27FC236}">
                <a16:creationId xmlns:a16="http://schemas.microsoft.com/office/drawing/2014/main" id="{1219620E-DD3E-425F-9BB3-C707CC4F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09725"/>
            <a:ext cx="50165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79" name="Skupina 3">
            <a:extLst>
              <a:ext uri="{FF2B5EF4-FFF2-40B4-BE49-F238E27FC236}">
                <a16:creationId xmlns:a16="http://schemas.microsoft.com/office/drawing/2014/main" id="{5C90B13C-F1F2-4F61-8F80-2EE6307D4160}"/>
              </a:ext>
            </a:extLst>
          </p:cNvPr>
          <p:cNvGrpSpPr>
            <a:grpSpLocks/>
          </p:cNvGrpSpPr>
          <p:nvPr/>
        </p:nvGrpSpPr>
        <p:grpSpPr bwMode="auto">
          <a:xfrm>
            <a:off x="2554288" y="4295775"/>
            <a:ext cx="3170237" cy="457200"/>
            <a:chOff x="2554477" y="3979870"/>
            <a:chExt cx="3169652" cy="457243"/>
          </a:xfrm>
        </p:grpSpPr>
        <p:sp>
          <p:nvSpPr>
            <p:cNvPr id="101396" name="AutoShape 13">
              <a:extLst>
                <a:ext uri="{FF2B5EF4-FFF2-40B4-BE49-F238E27FC236}">
                  <a16:creationId xmlns:a16="http://schemas.microsoft.com/office/drawing/2014/main" id="{FBF2331D-EC45-4BA2-BA6D-1340033BB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477" y="3979870"/>
              <a:ext cx="1584325" cy="331787"/>
            </a:xfrm>
            <a:prstGeom prst="roundRect">
              <a:avLst>
                <a:gd name="adj" fmla="val 16667"/>
              </a:avLst>
            </a:prstGeom>
            <a:noFill/>
            <a:ln w="25560" cap="sq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cs-CZ"/>
            </a:p>
          </p:txBody>
        </p:sp>
        <p:cxnSp>
          <p:nvCxnSpPr>
            <p:cNvPr id="101397" name="AutoShape 14">
              <a:extLst>
                <a:ext uri="{FF2B5EF4-FFF2-40B4-BE49-F238E27FC236}">
                  <a16:creationId xmlns:a16="http://schemas.microsoft.com/office/drawing/2014/main" id="{903352A2-A936-4E34-8200-DA94978650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11773" y="4145763"/>
              <a:ext cx="1512356" cy="291350"/>
            </a:xfrm>
            <a:prstGeom prst="straightConnector1">
              <a:avLst/>
            </a:prstGeom>
            <a:noFill/>
            <a:ln w="9360" cap="sq">
              <a:solidFill>
                <a:srgbClr val="2F2F98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01380" name="AutoShape 14">
            <a:extLst>
              <a:ext uri="{FF2B5EF4-FFF2-40B4-BE49-F238E27FC236}">
                <a16:creationId xmlns:a16="http://schemas.microsoft.com/office/drawing/2014/main" id="{D2C6EBDD-E975-45A3-AAA5-07F6AAD64B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56100" y="2293938"/>
            <a:ext cx="1368425" cy="2457450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1381" name="Group 1">
            <a:extLst>
              <a:ext uri="{FF2B5EF4-FFF2-40B4-BE49-F238E27FC236}">
                <a16:creationId xmlns:a16="http://schemas.microsoft.com/office/drawing/2014/main" id="{E207BB5F-FD9B-4132-A74B-541A5EABF9F1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01393" name="Line 2">
              <a:extLst>
                <a:ext uri="{FF2B5EF4-FFF2-40B4-BE49-F238E27FC236}">
                  <a16:creationId xmlns:a16="http://schemas.microsoft.com/office/drawing/2014/main" id="{3B62BF9E-7A22-4B57-A692-A996B56C0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394" name="Line 3">
              <a:extLst>
                <a:ext uri="{FF2B5EF4-FFF2-40B4-BE49-F238E27FC236}">
                  <a16:creationId xmlns:a16="http://schemas.microsoft.com/office/drawing/2014/main" id="{B128C921-F6A0-4525-B71C-47FD45B6D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01395" name="Picture 4">
              <a:extLst>
                <a:ext uri="{FF2B5EF4-FFF2-40B4-BE49-F238E27FC236}">
                  <a16:creationId xmlns:a16="http://schemas.microsoft.com/office/drawing/2014/main" id="{313C9B1D-A8C1-4AD2-BC8B-FC6529703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382" name="Text Box 6">
            <a:extLst>
              <a:ext uri="{FF2B5EF4-FFF2-40B4-BE49-F238E27FC236}">
                <a16:creationId xmlns:a16="http://schemas.microsoft.com/office/drawing/2014/main" id="{96BAAE9A-DF23-48A2-A23E-23EFA7E7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869950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GTD – Good till Date</a:t>
            </a:r>
          </a:p>
        </p:txBody>
      </p:sp>
      <p:sp>
        <p:nvSpPr>
          <p:cNvPr id="101383" name="Line 7">
            <a:extLst>
              <a:ext uri="{FF2B5EF4-FFF2-40B4-BE49-F238E27FC236}">
                <a16:creationId xmlns:a16="http://schemas.microsoft.com/office/drawing/2014/main" id="{FC732858-47B0-4D31-AE2C-2DAA39316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E1B54FDA-AF1E-4032-83FE-A64793B8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1385" name="Line 10">
            <a:extLst>
              <a:ext uri="{FF2B5EF4-FFF2-40B4-BE49-F238E27FC236}">
                <a16:creationId xmlns:a16="http://schemas.microsoft.com/office/drawing/2014/main" id="{ACBE5165-80DA-47F7-A12E-C031B2614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B65F22CA-3E6C-45A9-892A-870E1D74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1579563"/>
            <a:ext cx="3262312" cy="52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rgbClr val="222222"/>
                </a:solidFill>
                <a:latin typeface="inherit" charset="0"/>
              </a:rPr>
              <a:t>Kontrola zadání časového údaje u časové restrikce GTD je provedena hned po zadání časového údaje do odpovídajícího pole. 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en-US" altLang="en-US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b="1" dirty="0">
                <a:solidFill>
                  <a:srgbClr val="222222"/>
                </a:solidFill>
              </a:rPr>
              <a:t>Č</a:t>
            </a:r>
            <a:r>
              <a:rPr lang="cs-CZ" altLang="en-US" b="1" dirty="0">
                <a:solidFill>
                  <a:srgbClr val="222222"/>
                </a:solidFill>
                <a:latin typeface="inherit" charset="0"/>
              </a:rPr>
              <a:t>as musí být zadán v rozlišení na celých 5 minut.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r>
              <a:rPr lang="cs-CZ" altLang="en-US" b="1" dirty="0">
                <a:solidFill>
                  <a:srgbClr val="222222"/>
                </a:solidFill>
                <a:latin typeface="inherit" charset="0"/>
              </a:rPr>
              <a:t> </a:t>
            </a:r>
            <a:endParaRPr lang="en-US" altLang="en-US" b="1" dirty="0">
              <a:solidFill>
                <a:srgbClr val="222222"/>
              </a:solidFill>
              <a:latin typeface="inherit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dirty="0">
                <a:solidFill>
                  <a:srgbClr val="222222"/>
                </a:solidFill>
                <a:latin typeface="inherit" charset="0"/>
              </a:rPr>
              <a:t>Pokud je kontrola neúspěšná, objeví se chybová hláška</a:t>
            </a:r>
            <a:r>
              <a:rPr lang="en-US" altLang="en-US" dirty="0">
                <a:solidFill>
                  <a:srgbClr val="222222"/>
                </a:solidFill>
                <a:latin typeface="inherit" charset="0"/>
              </a:rPr>
              <a:t>: </a:t>
            </a:r>
            <a:r>
              <a:rPr lang="cs-CZ" altLang="en-US" dirty="0">
                <a:solidFill>
                  <a:srgbClr val="222222"/>
                </a:solidFill>
                <a:latin typeface="inherit" charset="0"/>
              </a:rPr>
              <a:t>„</a:t>
            </a:r>
            <a:r>
              <a:rPr lang="cs-CZ" altLang="en-US" i="1" dirty="0">
                <a:solidFill>
                  <a:srgbClr val="2D2D8A"/>
                </a:solidFill>
                <a:latin typeface="inherit" charset="0"/>
              </a:rPr>
              <a:t>Datum/čas musí být zadán v rozlišení na celých 5 minut“</a:t>
            </a:r>
            <a:r>
              <a:rPr lang="en-US" altLang="en-US" dirty="0">
                <a:solidFill>
                  <a:srgbClr val="222222"/>
                </a:solidFill>
                <a:latin typeface="inherit" charset="0"/>
              </a:rPr>
              <a:t>.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19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grpSp>
        <p:nvGrpSpPr>
          <p:cNvPr id="101387" name="Skupina 16">
            <a:extLst>
              <a:ext uri="{FF2B5EF4-FFF2-40B4-BE49-F238E27FC236}">
                <a16:creationId xmlns:a16="http://schemas.microsoft.com/office/drawing/2014/main" id="{A8EC002E-A0FE-402D-88B3-18911AB8A869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01390" name="Line 7">
              <a:extLst>
                <a:ext uri="{FF2B5EF4-FFF2-40B4-BE49-F238E27FC236}">
                  <a16:creationId xmlns:a16="http://schemas.microsoft.com/office/drawing/2014/main" id="{F62D914F-0B8D-4AD6-9B90-D16B6888B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391" name="Rectangle 9">
              <a:extLst>
                <a:ext uri="{FF2B5EF4-FFF2-40B4-BE49-F238E27FC236}">
                  <a16:creationId xmlns:a16="http://schemas.microsoft.com/office/drawing/2014/main" id="{EE6C0C26-93EB-4E25-BC21-193F881A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0D893FD3-902D-4173-9C1C-9681ABD0C514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47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392" name="Line 10">
              <a:extLst>
                <a:ext uri="{FF2B5EF4-FFF2-40B4-BE49-F238E27FC236}">
                  <a16:creationId xmlns:a16="http://schemas.microsoft.com/office/drawing/2014/main" id="{5F02CD29-674A-4D73-84AE-172F6FA59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388" name="AutoShape 13">
            <a:extLst>
              <a:ext uri="{FF2B5EF4-FFF2-40B4-BE49-F238E27FC236}">
                <a16:creationId xmlns:a16="http://schemas.microsoft.com/office/drawing/2014/main" id="{EE105BD3-FACF-4B8B-9695-BCB5F9D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600200"/>
            <a:ext cx="5054600" cy="61595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1389" name="Text Box 5">
            <a:extLst>
              <a:ext uri="{FF2B5EF4-FFF2-40B4-BE49-F238E27FC236}">
                <a16:creationId xmlns:a16="http://schemas.microsoft.com/office/drawing/2014/main" id="{7FE9EFEC-7BBC-4BD6-92A1-5A17CEC9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Obrázek 2">
            <a:extLst>
              <a:ext uri="{FF2B5EF4-FFF2-40B4-BE49-F238E27FC236}">
                <a16:creationId xmlns:a16="http://schemas.microsoft.com/office/drawing/2014/main" id="{C3F85448-D2F9-426F-B16A-F9196E60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374775"/>
            <a:ext cx="39751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27" name="Skupina 5">
            <a:extLst>
              <a:ext uri="{FF2B5EF4-FFF2-40B4-BE49-F238E27FC236}">
                <a16:creationId xmlns:a16="http://schemas.microsoft.com/office/drawing/2014/main" id="{98C3C4D1-5E90-42EC-908E-DED5CB1D1B09}"/>
              </a:ext>
            </a:extLst>
          </p:cNvPr>
          <p:cNvGrpSpPr>
            <a:grpSpLocks/>
          </p:cNvGrpSpPr>
          <p:nvPr/>
        </p:nvGrpSpPr>
        <p:grpSpPr bwMode="auto">
          <a:xfrm>
            <a:off x="7210425" y="1536700"/>
            <a:ext cx="1106488" cy="2352675"/>
            <a:chOff x="6948810" y="1531284"/>
            <a:chExt cx="1106028" cy="2291569"/>
          </a:xfrm>
        </p:grpSpPr>
        <p:pic>
          <p:nvPicPr>
            <p:cNvPr id="103447" name="Obrázek 2">
              <a:extLst>
                <a:ext uri="{FF2B5EF4-FFF2-40B4-BE49-F238E27FC236}">
                  <a16:creationId xmlns:a16="http://schemas.microsoft.com/office/drawing/2014/main" id="{B3036C63-BB5B-4182-884B-A5442488A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810" y="1531284"/>
              <a:ext cx="647526" cy="13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8" name="Obrázek 25">
              <a:extLst>
                <a:ext uri="{FF2B5EF4-FFF2-40B4-BE49-F238E27FC236}">
                  <a16:creationId xmlns:a16="http://schemas.microsoft.com/office/drawing/2014/main" id="{9CD267A7-FE98-4A96-9CD3-3E06E16DA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621" y="3660889"/>
              <a:ext cx="316217" cy="1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28" name="Text Box 11">
            <a:extLst>
              <a:ext uri="{FF2B5EF4-FFF2-40B4-BE49-F238E27FC236}">
                <a16:creationId xmlns:a16="http://schemas.microsoft.com/office/drawing/2014/main" id="{8040B141-D6B3-4878-8A28-DEF64FD9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4006850" cy="4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Cena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musí splňovat základní parametry nabídky v rámci XBID: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cena:  -9 999,00 EUR/</a:t>
            </a:r>
            <a:r>
              <a:rPr lang="cs-CZ" altLang="en-US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cs-CZ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Maximální cena:  9 999,00 EUR/</a:t>
            </a:r>
            <a:r>
              <a:rPr lang="cs-CZ" altLang="en-US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cs-CZ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Cenový krok: 0,01 EUR/</a:t>
            </a:r>
            <a:r>
              <a:rPr lang="cs-CZ" alt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cs-CZ" alt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Změna ceny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splňovat základní parametry nabídky v rámci XBID 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Nabídka na nákup: Záporná hodnota včetně nuly-&gt; rozmezí 0 až -5 Eur/</a:t>
            </a:r>
            <a:r>
              <a:rPr lang="cs-CZ" altLang="en-US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cs-CZ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Nabídka na prodej: Kladná hodnota včetně nuly -&gt; rozmezí 0 až 5 Eur/</a:t>
            </a:r>
            <a:r>
              <a:rPr lang="cs-CZ" altLang="en-US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cs-CZ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Cenový krok: 0,01 EUR/</a:t>
            </a:r>
            <a:r>
              <a:rPr lang="cs-CZ" alt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cs-CZ" alt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1200" strike="sngStrik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atributu Změna ceny je prováděna pouze pro nabídky typu </a:t>
            </a:r>
            <a:r>
              <a:rPr lang="cs-CZ" altLang="en-US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Iceberg</a:t>
            </a: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atributů Cena a Změny ceny  musí být zadány v odpovídajících polích formuláře pro vytvoření nabídky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en-US" altLang="en-US" sz="1600" dirty="0">
              <a:solidFill>
                <a:srgbClr val="222222"/>
              </a:solidFill>
              <a:latin typeface="inherit" charset="0"/>
            </a:endParaRPr>
          </a:p>
        </p:txBody>
      </p:sp>
      <p:grpSp>
        <p:nvGrpSpPr>
          <p:cNvPr id="103429" name="Group 1">
            <a:extLst>
              <a:ext uri="{FF2B5EF4-FFF2-40B4-BE49-F238E27FC236}">
                <a16:creationId xmlns:a16="http://schemas.microsoft.com/office/drawing/2014/main" id="{EAB41CC8-0DB6-4103-9DF1-B93C3307755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03444" name="Line 2">
              <a:extLst>
                <a:ext uri="{FF2B5EF4-FFF2-40B4-BE49-F238E27FC236}">
                  <a16:creationId xmlns:a16="http://schemas.microsoft.com/office/drawing/2014/main" id="{6492CA82-D56D-4ECD-A612-05BBB03D9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45" name="Line 3">
              <a:extLst>
                <a:ext uri="{FF2B5EF4-FFF2-40B4-BE49-F238E27FC236}">
                  <a16:creationId xmlns:a16="http://schemas.microsoft.com/office/drawing/2014/main" id="{D04D9AE0-B207-4ED6-9B93-FFA44D7A2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03446" name="Picture 4">
              <a:extLst>
                <a:ext uri="{FF2B5EF4-FFF2-40B4-BE49-F238E27FC236}">
                  <a16:creationId xmlns:a16="http://schemas.microsoft.com/office/drawing/2014/main" id="{991BFB93-5717-4BEA-B383-CEBF19429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FE561C0-96BA-4330-8A99-B551B553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76" y="764416"/>
            <a:ext cx="833913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Nabídka typu </a:t>
            </a:r>
            <a:r>
              <a:rPr lang="cs-CZ" altLang="en-US" sz="2400" b="1" dirty="0" err="1">
                <a:solidFill>
                  <a:srgbClr val="0B3D92"/>
                </a:solidFill>
                <a:latin typeface="Calibri" panose="020F0502020204030204" pitchFamily="34" charset="0"/>
              </a:rPr>
              <a:t>Iceberg</a:t>
            </a: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: Kontrola atributu Cena a Změna ceny</a:t>
            </a:r>
          </a:p>
        </p:txBody>
      </p:sp>
      <p:sp>
        <p:nvSpPr>
          <p:cNvPr id="103431" name="Line 7">
            <a:extLst>
              <a:ext uri="{FF2B5EF4-FFF2-40B4-BE49-F238E27FC236}">
                <a16:creationId xmlns:a16="http://schemas.microsoft.com/office/drawing/2014/main" id="{943F06B5-BA93-42C1-829A-DBD183036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3315D5FE-866D-4BF1-8349-C0D35ED5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3433" name="Line 10">
            <a:extLst>
              <a:ext uri="{FF2B5EF4-FFF2-40B4-BE49-F238E27FC236}">
                <a16:creationId xmlns:a16="http://schemas.microsoft.com/office/drawing/2014/main" id="{3F34230D-C6BE-458F-874C-7D9337F4A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34" name="AutoShape 13">
            <a:extLst>
              <a:ext uri="{FF2B5EF4-FFF2-40B4-BE49-F238E27FC236}">
                <a16:creationId xmlns:a16="http://schemas.microsoft.com/office/drawing/2014/main" id="{0B9520BB-BC5A-4E8F-AF84-32C85A45B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649663"/>
            <a:ext cx="1933575" cy="33337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103435" name="AutoShape 14">
            <a:extLst>
              <a:ext uri="{FF2B5EF4-FFF2-40B4-BE49-F238E27FC236}">
                <a16:creationId xmlns:a16="http://schemas.microsoft.com/office/drawing/2014/main" id="{A23E0900-0D3C-423D-93CD-4CEECF033F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21450" y="4030663"/>
            <a:ext cx="704850" cy="1181100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3436" name="Rectangle 15">
            <a:extLst>
              <a:ext uri="{FF2B5EF4-FFF2-40B4-BE49-F238E27FC236}">
                <a16:creationId xmlns:a16="http://schemas.microsoft.com/office/drawing/2014/main" id="{AE12C7B5-0493-44E5-A0FE-A7A6A367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5260975"/>
            <a:ext cx="401478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Pokud je zadána hodnota parametru změny ceny, která neodpovídá parametrům definovaným dle XBID, zobrazí se chybová hláška: </a:t>
            </a:r>
            <a:r>
              <a:rPr lang="en-US" altLang="en-US" sz="140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en-US" sz="1400" i="1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Maximální hodnota této položky je 5</a:t>
            </a:r>
            <a:r>
              <a:rPr lang="en-US" altLang="en-US" sz="1400" i="1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a maximální hodnota se automaticky vloží do odpovídajícího pole. </a:t>
            </a:r>
            <a:endParaRPr lang="en-US" altLang="en-US" sz="140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</p:txBody>
      </p:sp>
      <p:sp>
        <p:nvSpPr>
          <p:cNvPr id="103437" name="AutoShape 16">
            <a:extLst>
              <a:ext uri="{FF2B5EF4-FFF2-40B4-BE49-F238E27FC236}">
                <a16:creationId xmlns:a16="http://schemas.microsoft.com/office/drawing/2014/main" id="{E7D6091F-7534-443E-903F-5255A180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349375"/>
            <a:ext cx="4014787" cy="49530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103438" name="AutoShape 17">
            <a:extLst>
              <a:ext uri="{FF2B5EF4-FFF2-40B4-BE49-F238E27FC236}">
                <a16:creationId xmlns:a16="http://schemas.microsoft.com/office/drawing/2014/main" id="{EC9E6997-8E0A-451B-9C89-88F2E74E0C9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48263" y="1903413"/>
            <a:ext cx="1373187" cy="3308350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3439" name="Skupina 19">
            <a:extLst>
              <a:ext uri="{FF2B5EF4-FFF2-40B4-BE49-F238E27FC236}">
                <a16:creationId xmlns:a16="http://schemas.microsoft.com/office/drawing/2014/main" id="{E43CB393-3C0A-4D37-9EAE-1B1B04BA9A6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03441" name="Line 7">
              <a:extLst>
                <a:ext uri="{FF2B5EF4-FFF2-40B4-BE49-F238E27FC236}">
                  <a16:creationId xmlns:a16="http://schemas.microsoft.com/office/drawing/2014/main" id="{AEA6CAB3-183F-43FC-8ACA-00782003E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42" name="Rectangle 9">
              <a:extLst>
                <a:ext uri="{FF2B5EF4-FFF2-40B4-BE49-F238E27FC236}">
                  <a16:creationId xmlns:a16="http://schemas.microsoft.com/office/drawing/2014/main" id="{72BFF738-07D1-4C20-97FB-AAED6E29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179FC5B0-896E-4568-88D7-B538AABE6EE3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48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443" name="Line 10">
              <a:extLst>
                <a:ext uri="{FF2B5EF4-FFF2-40B4-BE49-F238E27FC236}">
                  <a16:creationId xmlns:a16="http://schemas.microsoft.com/office/drawing/2014/main" id="{31387CF7-A068-4C1D-B819-56EA0917E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40" name="Text Box 5">
            <a:extLst>
              <a:ext uri="{FF2B5EF4-FFF2-40B4-BE49-F238E27FC236}">
                <a16:creationId xmlns:a16="http://schemas.microsoft.com/office/drawing/2014/main" id="{17715B5F-6C35-4C55-881F-76291D18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Obrázek 2">
            <a:extLst>
              <a:ext uri="{FF2B5EF4-FFF2-40B4-BE49-F238E27FC236}">
                <a16:creationId xmlns:a16="http://schemas.microsoft.com/office/drawing/2014/main" id="{695949D9-0ED0-48C7-82CF-A7BDCDA5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28738"/>
            <a:ext cx="40227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11">
            <a:extLst>
              <a:ext uri="{FF2B5EF4-FFF2-40B4-BE49-F238E27FC236}">
                <a16:creationId xmlns:a16="http://schemas.microsoft.com/office/drawing/2014/main" id="{19CD3070-3974-4478-AF0E-96CE0AC5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1800"/>
            <a:ext cx="4090987" cy="42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Celkové množství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splňovat základní parametry nabídky v rámci XBID: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množství: 5,0 MW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Maximální množství: 999,9 MW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Množstevní krok: 0,1 MW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b="1" dirty="0">
              <a:solidFill>
                <a:srgbClr val="2D2D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Zobrazované množství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splňovat základní parametry nabídky v rámci XBID: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množství: 5,0 MW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Maximální množství: </a:t>
            </a:r>
            <a:r>
              <a:rPr lang="cs-CZ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nesmí přesahovat celkové množství nabídky</a:t>
            </a:r>
            <a:endParaRPr lang="cs-CZ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Množstevní krok: 0,1 MW</a:t>
            </a: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atributu Z</a:t>
            </a:r>
            <a:r>
              <a:rPr lang="cs-CZ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obrazované množství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prováděna pouze pro nabídky typu </a:t>
            </a:r>
            <a:r>
              <a:rPr lang="cs-CZ" altLang="en-US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Iceberg</a:t>
            </a: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 atributů </a:t>
            </a:r>
            <a:r>
              <a:rPr lang="cs-CZ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Zobrazené</a:t>
            </a:r>
            <a:r>
              <a:rPr lang="cs-CZ" alt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Celkové množství musí být zadány v odpovídajících polích formuláře pro vytvoření nabídky</a:t>
            </a:r>
          </a:p>
        </p:txBody>
      </p:sp>
      <p:grpSp>
        <p:nvGrpSpPr>
          <p:cNvPr id="105476" name="Group 1">
            <a:extLst>
              <a:ext uri="{FF2B5EF4-FFF2-40B4-BE49-F238E27FC236}">
                <a16:creationId xmlns:a16="http://schemas.microsoft.com/office/drawing/2014/main" id="{F427A173-5355-44FB-ABD1-BF094153280E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05492" name="Line 2">
              <a:extLst>
                <a:ext uri="{FF2B5EF4-FFF2-40B4-BE49-F238E27FC236}">
                  <a16:creationId xmlns:a16="http://schemas.microsoft.com/office/drawing/2014/main" id="{E83A488E-BCEC-4364-B1B6-F4A121DCB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3" name="Line 3">
              <a:extLst>
                <a:ext uri="{FF2B5EF4-FFF2-40B4-BE49-F238E27FC236}">
                  <a16:creationId xmlns:a16="http://schemas.microsoft.com/office/drawing/2014/main" id="{EDEE8BC8-A540-46EA-B238-8589395B5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05494" name="Picture 4">
              <a:extLst>
                <a:ext uri="{FF2B5EF4-FFF2-40B4-BE49-F238E27FC236}">
                  <a16:creationId xmlns:a16="http://schemas.microsoft.com/office/drawing/2014/main" id="{D167B4EB-D5D4-43F0-A9FC-2962CF54D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477" name="Text Box 6">
            <a:extLst>
              <a:ext uri="{FF2B5EF4-FFF2-40B4-BE49-F238E27FC236}">
                <a16:creationId xmlns:a16="http://schemas.microsoft.com/office/drawing/2014/main" id="{4F4A8623-D62E-44FF-992B-349FC76EF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9950"/>
            <a:ext cx="83756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Nabídka typu </a:t>
            </a:r>
            <a:r>
              <a:rPr lang="cs-CZ" altLang="en-US" sz="2400" b="1" dirty="0" err="1">
                <a:solidFill>
                  <a:srgbClr val="0B3D92"/>
                </a:solidFill>
                <a:latin typeface="Calibri" panose="020F0502020204030204" pitchFamily="34" charset="0"/>
              </a:rPr>
              <a:t>Iceberg</a:t>
            </a: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: Kontrola atributu Celkového a Zobrazovaného množství</a:t>
            </a:r>
          </a:p>
        </p:txBody>
      </p:sp>
      <p:sp>
        <p:nvSpPr>
          <p:cNvPr id="105478" name="Line 7">
            <a:extLst>
              <a:ext uri="{FF2B5EF4-FFF2-40B4-BE49-F238E27FC236}">
                <a16:creationId xmlns:a16="http://schemas.microsoft.com/office/drawing/2014/main" id="{1ABC4D5F-BF3A-488A-98B1-19B00E35F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79" name="Rectangle 8">
            <a:extLst>
              <a:ext uri="{FF2B5EF4-FFF2-40B4-BE49-F238E27FC236}">
                <a16:creationId xmlns:a16="http://schemas.microsoft.com/office/drawing/2014/main" id="{BE368704-F9FD-477C-AEA8-D458FBA3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5480" name="Line 10">
            <a:extLst>
              <a:ext uri="{FF2B5EF4-FFF2-40B4-BE49-F238E27FC236}">
                <a16:creationId xmlns:a16="http://schemas.microsoft.com/office/drawing/2014/main" id="{F5C2E78A-991D-462D-95B5-6474A4976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1" name="AutoShape 13">
            <a:extLst>
              <a:ext uri="{FF2B5EF4-FFF2-40B4-BE49-F238E27FC236}">
                <a16:creationId xmlns:a16="http://schemas.microsoft.com/office/drawing/2014/main" id="{E6AD8886-447E-485A-93BD-2456B101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400425"/>
            <a:ext cx="1625600" cy="271463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105482" name="AutoShape 14">
            <a:extLst>
              <a:ext uri="{FF2B5EF4-FFF2-40B4-BE49-F238E27FC236}">
                <a16:creationId xmlns:a16="http://schemas.microsoft.com/office/drawing/2014/main" id="{8B38731A-E360-4D6A-8EA3-2BAB9ACDCAB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56325" y="3713163"/>
            <a:ext cx="690563" cy="1516062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5483" name="AutoShape 15">
            <a:extLst>
              <a:ext uri="{FF2B5EF4-FFF2-40B4-BE49-F238E27FC236}">
                <a16:creationId xmlns:a16="http://schemas.microsoft.com/office/drawing/2014/main" id="{18FACF84-4810-4217-AD7C-D5571788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1304925"/>
            <a:ext cx="3941762" cy="50482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105484" name="AutoShape 16">
            <a:extLst>
              <a:ext uri="{FF2B5EF4-FFF2-40B4-BE49-F238E27FC236}">
                <a16:creationId xmlns:a16="http://schemas.microsoft.com/office/drawing/2014/main" id="{D0B1A671-8064-4A03-98AF-1322B19DB6D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46888" y="1916113"/>
            <a:ext cx="749300" cy="3313112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5485" name="Rectangle 17">
            <a:extLst>
              <a:ext uri="{FF2B5EF4-FFF2-40B4-BE49-F238E27FC236}">
                <a16:creationId xmlns:a16="http://schemas.microsoft.com/office/drawing/2014/main" id="{0B1174CA-FBA8-44C2-964D-4D6A8784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5270500"/>
            <a:ext cx="408146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</a:pP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 zadání nepovolné hodnoty (např. 1500) a kliknutí na jiné pole automaticky vyskočí chybová hláška </a:t>
            </a:r>
            <a:r>
              <a:rPr lang="en-US" altLang="en-US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en-US" sz="1400" i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Maximální hodnota této položky je </a:t>
            </a:r>
            <a:r>
              <a:rPr lang="en-US" altLang="en-US" sz="1400" i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999,000“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maximální hodnota se automaticky vloží do odpovídajícího pole. </a:t>
            </a:r>
            <a:r>
              <a:rPr lang="en-US" altLang="en-US" sz="1400" dirty="0"/>
              <a:t> </a:t>
            </a:r>
          </a:p>
        </p:txBody>
      </p:sp>
      <p:grpSp>
        <p:nvGrpSpPr>
          <p:cNvPr id="105486" name="Skupina 19">
            <a:extLst>
              <a:ext uri="{FF2B5EF4-FFF2-40B4-BE49-F238E27FC236}">
                <a16:creationId xmlns:a16="http://schemas.microsoft.com/office/drawing/2014/main" id="{65B077C1-67AC-4674-ACFF-FCA7A7BD37C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05489" name="Line 7">
              <a:extLst>
                <a:ext uri="{FF2B5EF4-FFF2-40B4-BE49-F238E27FC236}">
                  <a16:creationId xmlns:a16="http://schemas.microsoft.com/office/drawing/2014/main" id="{728865C7-A93F-4B0C-BBDB-0CD86204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0" name="Rectangle 9">
              <a:extLst>
                <a:ext uri="{FF2B5EF4-FFF2-40B4-BE49-F238E27FC236}">
                  <a16:creationId xmlns:a16="http://schemas.microsoft.com/office/drawing/2014/main" id="{65076589-AE12-49C1-95E4-032F1B36E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E548FA46-231D-42F7-9A71-7E43E9D1FAFA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49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91" name="Line 10">
              <a:extLst>
                <a:ext uri="{FF2B5EF4-FFF2-40B4-BE49-F238E27FC236}">
                  <a16:creationId xmlns:a16="http://schemas.microsoft.com/office/drawing/2014/main" id="{52E4A2DF-7F7B-4C59-A536-959A06634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05487" name="Obrázek 2">
            <a:extLst>
              <a:ext uri="{FF2B5EF4-FFF2-40B4-BE49-F238E27FC236}">
                <a16:creationId xmlns:a16="http://schemas.microsoft.com/office/drawing/2014/main" id="{A224C21B-FE16-420A-B11F-FB5468387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705225"/>
            <a:ext cx="317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8" name="Text Box 5">
            <a:extLst>
              <a:ext uri="{FF2B5EF4-FFF2-40B4-BE49-F238E27FC236}">
                <a16:creationId xmlns:a16="http://schemas.microsoft.com/office/drawing/2014/main" id="{C384ADE8-50FF-4FA6-8FE0-9A4D47872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8">
            <a:extLst>
              <a:ext uri="{FF2B5EF4-FFF2-40B4-BE49-F238E27FC236}">
                <a16:creationId xmlns:a16="http://schemas.microsoft.com/office/drawing/2014/main" id="{010B38E4-5834-4DB4-B425-8FB67008BF55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40725" cy="385763"/>
            <a:chOff x="227" y="300"/>
            <a:chExt cx="5254" cy="243"/>
          </a:xfrm>
        </p:grpSpPr>
        <p:sp>
          <p:nvSpPr>
            <p:cNvPr id="11284" name="Line 3">
              <a:extLst>
                <a:ext uri="{FF2B5EF4-FFF2-40B4-BE49-F238E27FC236}">
                  <a16:creationId xmlns:a16="http://schemas.microsoft.com/office/drawing/2014/main" id="{F17C512D-D326-4578-B3A7-E581058F6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4" cy="0"/>
            </a:xfrm>
            <a:prstGeom prst="line">
              <a:avLst/>
            </a:prstGeom>
            <a:noFill/>
            <a:ln w="76200">
              <a:solidFill>
                <a:srgbClr val="0B3D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Line 4">
              <a:extLst>
                <a:ext uri="{FF2B5EF4-FFF2-40B4-BE49-F238E27FC236}">
                  <a16:creationId xmlns:a16="http://schemas.microsoft.com/office/drawing/2014/main" id="{BABB4732-5931-478E-BE9B-E38D147C3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4" cy="0"/>
            </a:xfrm>
            <a:prstGeom prst="line">
              <a:avLst/>
            </a:prstGeom>
            <a:noFill/>
            <a:ln w="25400">
              <a:solidFill>
                <a:srgbClr val="28ABB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1286" name="Picture 5" descr="OTE_logo_color">
              <a:extLst>
                <a:ext uri="{FF2B5EF4-FFF2-40B4-BE49-F238E27FC236}">
                  <a16:creationId xmlns:a16="http://schemas.microsoft.com/office/drawing/2014/main" id="{9852015C-F7DF-4A8B-8A27-250976FA4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Text Box 9">
            <a:extLst>
              <a:ext uri="{FF2B5EF4-FFF2-40B4-BE49-F238E27FC236}">
                <a16:creationId xmlns:a16="http://schemas.microsoft.com/office/drawing/2014/main" id="{6C7B2C65-AAF7-40D9-93AD-15548E09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44563"/>
            <a:ext cx="7127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0B3D92"/>
                </a:solidFill>
                <a:latin typeface="Calibri" panose="020F0502020204030204" pitchFamily="34" charset="0"/>
              </a:rPr>
              <a:t>Technické řešení XBID</a:t>
            </a:r>
          </a:p>
        </p:txBody>
      </p:sp>
      <p:sp>
        <p:nvSpPr>
          <p:cNvPr id="11268" name="Line 13">
            <a:extLst>
              <a:ext uri="{FF2B5EF4-FFF2-40B4-BE49-F238E27FC236}">
                <a16:creationId xmlns:a16="http://schemas.microsoft.com/office/drawing/2014/main" id="{362313AD-16DA-4ECA-8FB1-0BA682000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Rectangle 14">
            <a:extLst>
              <a:ext uri="{FF2B5EF4-FFF2-40B4-BE49-F238E27FC236}">
                <a16:creationId xmlns:a16="http://schemas.microsoft.com/office/drawing/2014/main" id="{4183A0FB-A650-41D1-AB3B-616E62AF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270" name="Rectangle 15">
            <a:extLst>
              <a:ext uri="{FF2B5EF4-FFF2-40B4-BE49-F238E27FC236}">
                <a16:creationId xmlns:a16="http://schemas.microsoft.com/office/drawing/2014/main" id="{1EA6377B-2D6A-4A9E-93F1-0D2CB2B5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488113"/>
            <a:ext cx="5580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200CD91F-1B87-4695-8F87-95FFB2AEAD80}" type="slidenum"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900">
              <a:solidFill>
                <a:schemeClr val="tx1"/>
              </a:solidFill>
            </a:endParaRPr>
          </a:p>
        </p:txBody>
      </p:sp>
      <p:sp>
        <p:nvSpPr>
          <p:cNvPr id="11271" name="Line 16">
            <a:extLst>
              <a:ext uri="{FF2B5EF4-FFF2-40B4-BE49-F238E27FC236}">
                <a16:creationId xmlns:a16="http://schemas.microsoft.com/office/drawing/2014/main" id="{A3C56633-490E-482B-A550-0FB799513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Text Box 17">
            <a:extLst>
              <a:ext uri="{FF2B5EF4-FFF2-40B4-BE49-F238E27FC236}">
                <a16:creationId xmlns:a16="http://schemas.microsoft.com/office/drawing/2014/main" id="{FBCBE556-1A23-4303-B6DB-C93ACDEA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557338"/>
            <a:ext cx="8351838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latin typeface="Calibri" panose="020F0502020204030204" pitchFamily="34" charset="0"/>
              </a:rPr>
              <a:t>Technické řešení je založeno na společném centrálním IT systému, spojujícím nabídky z lokálních obchodních systémů provozovaných nominovanými operátory trhu s elektřinou (NEMO), stejně jako dostupné přenosové kapacity </a:t>
            </a:r>
            <a:br>
              <a:rPr lang="cs-CZ" altLang="cs-CZ" sz="1800" dirty="0">
                <a:latin typeface="Calibri" panose="020F0502020204030204" pitchFamily="34" charset="0"/>
              </a:rPr>
            </a:br>
            <a:r>
              <a:rPr lang="cs-CZ" altLang="cs-CZ" sz="1800" dirty="0">
                <a:latin typeface="Calibri" panose="020F0502020204030204" pitchFamily="34" charset="0"/>
              </a:rPr>
              <a:t>mezi obchodními zónami poskytované provozovateli přenosových soustav (TSO)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B3D92"/>
              </a:buClr>
              <a:buFontTx/>
              <a:buNone/>
              <a:defRPr/>
            </a:pPr>
            <a:endParaRPr lang="cs-CZ" altLang="cs-CZ" sz="18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latin typeface="Calibri" panose="020F0502020204030204" pitchFamily="34" charset="0"/>
              </a:rPr>
              <a:t>Obchodníci vkládají své nabídky do obchodních systémů jednotlivých burz/NEMO</a:t>
            </a:r>
            <a:endParaRPr lang="cs-CZ" altLang="cs-CZ" sz="1800" strike="sngStrike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1273" name="TextovéPole 7">
            <a:extLst>
              <a:ext uri="{FF2B5EF4-FFF2-40B4-BE49-F238E27FC236}">
                <a16:creationId xmlns:a16="http://schemas.microsoft.com/office/drawing/2014/main" id="{54AB6EC3-5BA1-4656-8C3E-417AFBB1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6457950"/>
            <a:ext cx="212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4597A0"/>
                </a:solidFill>
                <a:latin typeface="Calibri" panose="020F0502020204030204" pitchFamily="34" charset="0"/>
              </a:rPr>
              <a:t>*</a:t>
            </a:r>
            <a:r>
              <a:rPr lang="cs-CZ" altLang="en-US" sz="1200" dirty="0">
                <a:solidFill>
                  <a:srgbClr val="4597A0"/>
                </a:solidFill>
                <a:latin typeface="Calibri" panose="020F0502020204030204" pitchFamily="34" charset="0"/>
              </a:rPr>
              <a:t> Pouze na vybraných hranicích</a:t>
            </a:r>
            <a:endParaRPr lang="en-US" altLang="en-US" sz="1200" dirty="0">
              <a:solidFill>
                <a:srgbClr val="4597A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bdélník: se zakulacenými rohy 17">
            <a:extLst>
              <a:ext uri="{FF2B5EF4-FFF2-40B4-BE49-F238E27FC236}">
                <a16:creationId xmlns:a16="http://schemas.microsoft.com/office/drawing/2014/main" id="{5B4DC114-7849-4F18-920F-7D40194C2A2D}"/>
              </a:ext>
            </a:extLst>
          </p:cNvPr>
          <p:cNvSpPr/>
          <p:nvPr/>
        </p:nvSpPr>
        <p:spPr>
          <a:xfrm>
            <a:off x="563563" y="4687888"/>
            <a:ext cx="1879600" cy="71437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000" b="1" u="sng" dirty="0">
                <a:solidFill>
                  <a:srgbClr val="00549F"/>
                </a:solidFill>
              </a:rPr>
              <a:t>Účastník trhu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Přistupuje na trh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Zadává pokyny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Dostává výsledky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1EE2881B-725E-41A0-8637-F4EF51FACFEB}"/>
              </a:ext>
            </a:extLst>
          </p:cNvPr>
          <p:cNvSpPr/>
          <p:nvPr/>
        </p:nvSpPr>
        <p:spPr>
          <a:xfrm>
            <a:off x="2874963" y="4595813"/>
            <a:ext cx="2762250" cy="1201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000" b="1" u="sng" dirty="0">
                <a:solidFill>
                  <a:srgbClr val="00549F"/>
                </a:solidFill>
              </a:rPr>
              <a:t>Centrální systém OTE (OTE-COM)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Zobrazuje dostupné kapacity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Přijímá a validuje pokyny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Zobrazuje dostupné nabídky </a:t>
            </a:r>
            <a:br>
              <a:rPr lang="cs-CZ" sz="1000" b="1" dirty="0">
                <a:solidFill>
                  <a:schemeClr val="tx1"/>
                </a:solidFill>
              </a:rPr>
            </a:br>
            <a:r>
              <a:rPr lang="cs-CZ" sz="1000" b="1" dirty="0">
                <a:solidFill>
                  <a:schemeClr val="tx1"/>
                </a:solidFill>
              </a:rPr>
              <a:t>(nejen z ČR*)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Zpracovává vzniklé obchody</a:t>
            </a:r>
          </a:p>
        </p:txBody>
      </p:sp>
      <p:sp>
        <p:nvSpPr>
          <p:cNvPr id="19" name="Obdélník: se zakulacenými rohy 17">
            <a:extLst>
              <a:ext uri="{FF2B5EF4-FFF2-40B4-BE49-F238E27FC236}">
                <a16:creationId xmlns:a16="http://schemas.microsoft.com/office/drawing/2014/main" id="{987E38FE-CE69-4A30-BB8D-D1A734FC4585}"/>
              </a:ext>
            </a:extLst>
          </p:cNvPr>
          <p:cNvSpPr/>
          <p:nvPr/>
        </p:nvSpPr>
        <p:spPr>
          <a:xfrm>
            <a:off x="6070600" y="4695825"/>
            <a:ext cx="2762250" cy="1543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000" b="1" u="sng" dirty="0">
                <a:solidFill>
                  <a:srgbClr val="00549F"/>
                </a:solidFill>
              </a:rPr>
              <a:t>Systém XBID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Eviduje a aktualizuje dostupné kapacity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Přijímá a validuje pokyny </a:t>
            </a:r>
            <a:br>
              <a:rPr lang="cs-CZ" sz="1000" b="1" dirty="0">
                <a:solidFill>
                  <a:schemeClr val="tx1"/>
                </a:solidFill>
              </a:rPr>
            </a:br>
            <a:r>
              <a:rPr lang="cs-CZ" sz="1000" b="1" dirty="0">
                <a:solidFill>
                  <a:schemeClr val="tx1"/>
                </a:solidFill>
              </a:rPr>
              <a:t>z jednotlivých trhů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Generuje informace o dostupných nabídkách na jednotlivých trzích</a:t>
            </a:r>
          </a:p>
          <a:p>
            <a:pPr marL="171450" indent="-171450">
              <a:buFontTx/>
              <a:buChar char="-"/>
              <a:defRPr/>
            </a:pPr>
            <a:r>
              <a:rPr lang="cs-CZ" sz="1000" b="1" dirty="0">
                <a:solidFill>
                  <a:schemeClr val="tx1"/>
                </a:solidFill>
              </a:rPr>
              <a:t>Provádí párování nabídek </a:t>
            </a:r>
            <a:br>
              <a:rPr lang="cs-CZ" sz="1000" b="1" dirty="0">
                <a:solidFill>
                  <a:schemeClr val="tx1"/>
                </a:solidFill>
              </a:rPr>
            </a:br>
            <a:r>
              <a:rPr lang="cs-CZ" sz="1000" b="1" dirty="0">
                <a:solidFill>
                  <a:schemeClr val="tx1"/>
                </a:solidFill>
              </a:rPr>
              <a:t>a distribuuje informace o vzniklých obchodech</a:t>
            </a:r>
          </a:p>
        </p:txBody>
      </p:sp>
      <p:pic>
        <p:nvPicPr>
          <p:cNvPr id="11277" name="Obrázek 1">
            <a:extLst>
              <a:ext uri="{FF2B5EF4-FFF2-40B4-BE49-F238E27FC236}">
                <a16:creationId xmlns:a16="http://schemas.microsoft.com/office/drawing/2014/main" id="{23A453F7-5AF7-439B-9182-82D1E96D0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86200"/>
            <a:ext cx="2128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41D36560-1EC3-4FEA-B875-F39FBBD03E66}"/>
              </a:ext>
            </a:extLst>
          </p:cNvPr>
          <p:cNvSpPr/>
          <p:nvPr/>
        </p:nvSpPr>
        <p:spPr>
          <a:xfrm>
            <a:off x="2051050" y="4030663"/>
            <a:ext cx="649288" cy="228600"/>
          </a:xfrm>
          <a:prstGeom prst="leftRightArrow">
            <a:avLst/>
          </a:prstGeom>
          <a:solidFill>
            <a:srgbClr val="C1F5FF"/>
          </a:solidFill>
          <a:ln w="28575"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279" name="Picture 3">
            <a:extLst>
              <a:ext uri="{FF2B5EF4-FFF2-40B4-BE49-F238E27FC236}">
                <a16:creationId xmlns:a16="http://schemas.microsoft.com/office/drawing/2014/main" id="{E82B9837-F3EC-45D4-9380-555EB978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495675"/>
            <a:ext cx="8016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8">
            <a:extLst>
              <a:ext uri="{FF2B5EF4-FFF2-40B4-BE49-F238E27FC236}">
                <a16:creationId xmlns:a16="http://schemas.microsoft.com/office/drawing/2014/main" id="{C57968E1-FD32-4D0D-9E10-06762531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265613"/>
            <a:ext cx="1739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">
            <a:extLst>
              <a:ext uri="{FF2B5EF4-FFF2-40B4-BE49-F238E27FC236}">
                <a16:creationId xmlns:a16="http://schemas.microsoft.com/office/drawing/2014/main" id="{CDC59688-6617-479B-AFCA-DDFFB57C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416300"/>
            <a:ext cx="1341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5">
            <a:extLst>
              <a:ext uri="{FF2B5EF4-FFF2-40B4-BE49-F238E27FC236}">
                <a16:creationId xmlns:a16="http://schemas.microsoft.com/office/drawing/2014/main" id="{520CDA77-6BC8-4140-98CA-DA37B921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24" name="Arrow: Left-Right 1">
            <a:extLst>
              <a:ext uri="{FF2B5EF4-FFF2-40B4-BE49-F238E27FC236}">
                <a16:creationId xmlns:a16="http://schemas.microsoft.com/office/drawing/2014/main" id="{EE49356C-3B4E-4407-9679-BB442A693853}"/>
              </a:ext>
            </a:extLst>
          </p:cNvPr>
          <p:cNvSpPr/>
          <p:nvPr/>
        </p:nvSpPr>
        <p:spPr>
          <a:xfrm>
            <a:off x="5421313" y="4030663"/>
            <a:ext cx="649287" cy="228600"/>
          </a:xfrm>
          <a:prstGeom prst="leftRightArrow">
            <a:avLst/>
          </a:prstGeom>
          <a:solidFill>
            <a:srgbClr val="C1F5FF"/>
          </a:solidFill>
          <a:ln w="28575"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1">
            <a:extLst>
              <a:ext uri="{FF2B5EF4-FFF2-40B4-BE49-F238E27FC236}">
                <a16:creationId xmlns:a16="http://schemas.microsoft.com/office/drawing/2014/main" id="{CC24BFF4-D713-400C-8902-C3228CB200FF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07534" name="Line 2">
              <a:extLst>
                <a:ext uri="{FF2B5EF4-FFF2-40B4-BE49-F238E27FC236}">
                  <a16:creationId xmlns:a16="http://schemas.microsoft.com/office/drawing/2014/main" id="{2B0C727B-CCC3-41FA-8058-B6BA5730F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535" name="Line 3">
              <a:extLst>
                <a:ext uri="{FF2B5EF4-FFF2-40B4-BE49-F238E27FC236}">
                  <a16:creationId xmlns:a16="http://schemas.microsoft.com/office/drawing/2014/main" id="{11F5EDC3-3FDE-4C71-9E41-4DB26A70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07536" name="Picture 4">
              <a:extLst>
                <a:ext uri="{FF2B5EF4-FFF2-40B4-BE49-F238E27FC236}">
                  <a16:creationId xmlns:a16="http://schemas.microsoft.com/office/drawing/2014/main" id="{E7E806B6-33A6-41E6-B049-767414F7C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7523" name="Text Box 6">
            <a:extLst>
              <a:ext uri="{FF2B5EF4-FFF2-40B4-BE49-F238E27FC236}">
                <a16:creationId xmlns:a16="http://schemas.microsoft.com/office/drawing/2014/main" id="{C04818A6-9BD1-4501-8378-1966061F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906463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Odpojení  panelu</a:t>
            </a:r>
          </a:p>
        </p:txBody>
      </p:sp>
      <p:sp>
        <p:nvSpPr>
          <p:cNvPr id="107524" name="Line 7">
            <a:extLst>
              <a:ext uri="{FF2B5EF4-FFF2-40B4-BE49-F238E27FC236}">
                <a16:creationId xmlns:a16="http://schemas.microsoft.com/office/drawing/2014/main" id="{CC847248-53F1-4DB7-AAEB-44964A7A1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25" name="Rectangle 8">
            <a:extLst>
              <a:ext uri="{FF2B5EF4-FFF2-40B4-BE49-F238E27FC236}">
                <a16:creationId xmlns:a16="http://schemas.microsoft.com/office/drawing/2014/main" id="{065020BA-8466-4554-BB3B-3B15F9BB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7526" name="Line 10">
            <a:extLst>
              <a:ext uri="{FF2B5EF4-FFF2-40B4-BE49-F238E27FC236}">
                <a16:creationId xmlns:a16="http://schemas.microsoft.com/office/drawing/2014/main" id="{998C9492-CDE1-4727-A572-9F47D9395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AE1718B1-0984-49EF-A03E-C194537B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41438"/>
            <a:ext cx="3821112" cy="385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Jednotlivé panely mohou být  vyňaty z původního místa na obchodní obrazovce a přemístěny na jiné místo obchodní obrazovky </a:t>
            </a:r>
            <a:r>
              <a:rPr lang="en-US" altLang="en-US" sz="1600" dirty="0">
                <a:solidFill>
                  <a:srgbClr val="222222"/>
                </a:solidFill>
                <a:latin typeface="inherit" charset="0"/>
              </a:rPr>
              <a:t>(</a:t>
            </a: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bez nutnosti vytvoření „vlastní obrazovky“).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„Odpojení panelu</a:t>
            </a:r>
            <a:r>
              <a:rPr lang="en-US" altLang="en-US" sz="1600" dirty="0">
                <a:solidFill>
                  <a:srgbClr val="222222"/>
                </a:solidFill>
                <a:latin typeface="inherit" charset="0"/>
              </a:rPr>
              <a:t>“ </a:t>
            </a:r>
            <a:r>
              <a:rPr lang="cs-CZ" altLang="en-US" sz="1600" dirty="0">
                <a:solidFill>
                  <a:srgbClr val="222222"/>
                </a:solidFill>
                <a:latin typeface="inherit" charset="0"/>
              </a:rPr>
              <a:t>je možné provést pomocí kliku pravým tlačítkem myši na daný panel. </a:t>
            </a:r>
            <a:endParaRPr lang="en-US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19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pic>
        <p:nvPicPr>
          <p:cNvPr id="107528" name="Picture 12">
            <a:extLst>
              <a:ext uri="{FF2B5EF4-FFF2-40B4-BE49-F238E27FC236}">
                <a16:creationId xmlns:a16="http://schemas.microsoft.com/office/drawing/2014/main" id="{1A877207-1139-49E6-9E14-0CA00A5E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"/>
          <a:stretch>
            <a:fillRect/>
          </a:stretch>
        </p:blipFill>
        <p:spPr bwMode="auto">
          <a:xfrm>
            <a:off x="4652963" y="1150938"/>
            <a:ext cx="40386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7529" name="Skupina 14">
            <a:extLst>
              <a:ext uri="{FF2B5EF4-FFF2-40B4-BE49-F238E27FC236}">
                <a16:creationId xmlns:a16="http://schemas.microsoft.com/office/drawing/2014/main" id="{ADB29A80-ABB0-4C2E-BFB4-A27E50CD77DA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07531" name="Line 7">
              <a:extLst>
                <a:ext uri="{FF2B5EF4-FFF2-40B4-BE49-F238E27FC236}">
                  <a16:creationId xmlns:a16="http://schemas.microsoft.com/office/drawing/2014/main" id="{732E0CAA-CE6C-4C63-B688-C67646696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532" name="Rectangle 9">
              <a:extLst>
                <a:ext uri="{FF2B5EF4-FFF2-40B4-BE49-F238E27FC236}">
                  <a16:creationId xmlns:a16="http://schemas.microsoft.com/office/drawing/2014/main" id="{F5B1D2AB-1A82-4602-B98B-EC799AC9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4BFE7C74-FECD-4AA2-B003-7E8BEC9439A4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50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533" name="Line 10">
              <a:extLst>
                <a:ext uri="{FF2B5EF4-FFF2-40B4-BE49-F238E27FC236}">
                  <a16:creationId xmlns:a16="http://schemas.microsoft.com/office/drawing/2014/main" id="{13D65473-6466-41EA-B531-0A24B41E6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0" name="Text Box 5">
            <a:extLst>
              <a:ext uri="{FF2B5EF4-FFF2-40B4-BE49-F238E27FC236}">
                <a16:creationId xmlns:a16="http://schemas.microsoft.com/office/drawing/2014/main" id="{FCB9B2C5-23E6-4CB7-B006-55BA599F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Obrázek 2">
            <a:extLst>
              <a:ext uri="{FF2B5EF4-FFF2-40B4-BE49-F238E27FC236}">
                <a16:creationId xmlns:a16="http://schemas.microsoft.com/office/drawing/2014/main" id="{ABB13117-F8D7-438A-9BA8-5FFD7258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678238"/>
            <a:ext cx="83629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71" name="Group 1">
            <a:extLst>
              <a:ext uri="{FF2B5EF4-FFF2-40B4-BE49-F238E27FC236}">
                <a16:creationId xmlns:a16="http://schemas.microsoft.com/office/drawing/2014/main" id="{49175524-62B0-40AF-BCCB-D0C7074EB565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09585" name="Line 2">
              <a:extLst>
                <a:ext uri="{FF2B5EF4-FFF2-40B4-BE49-F238E27FC236}">
                  <a16:creationId xmlns:a16="http://schemas.microsoft.com/office/drawing/2014/main" id="{A6246446-9E21-4B06-AAAC-1C275E052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6" name="Line 3">
              <a:extLst>
                <a:ext uri="{FF2B5EF4-FFF2-40B4-BE49-F238E27FC236}">
                  <a16:creationId xmlns:a16="http://schemas.microsoft.com/office/drawing/2014/main" id="{D3130042-2AB5-47D6-B5D1-6F1C4CB4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09587" name="Picture 4">
              <a:extLst>
                <a:ext uri="{FF2B5EF4-FFF2-40B4-BE49-F238E27FC236}">
                  <a16:creationId xmlns:a16="http://schemas.microsoft.com/office/drawing/2014/main" id="{D6B69C59-0E88-4648-9952-14DAA97D2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9572" name="Text Box 6">
            <a:extLst>
              <a:ext uri="{FF2B5EF4-FFF2-40B4-BE49-F238E27FC236}">
                <a16:creationId xmlns:a16="http://schemas.microsoft.com/office/drawing/2014/main" id="{339F827A-4F69-4431-8FD9-404F74DF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Rychlý filtr</a:t>
            </a:r>
          </a:p>
        </p:txBody>
      </p:sp>
      <p:sp>
        <p:nvSpPr>
          <p:cNvPr id="109573" name="Line 7">
            <a:extLst>
              <a:ext uri="{FF2B5EF4-FFF2-40B4-BE49-F238E27FC236}">
                <a16:creationId xmlns:a16="http://schemas.microsoft.com/office/drawing/2014/main" id="{1F1B18B3-6434-40B5-A1D5-40BA2977E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Rectangle 8">
            <a:extLst>
              <a:ext uri="{FF2B5EF4-FFF2-40B4-BE49-F238E27FC236}">
                <a16:creationId xmlns:a16="http://schemas.microsoft.com/office/drawing/2014/main" id="{A3D03A3B-E5EE-48A7-A547-F9FD08D9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9575" name="Line 10">
            <a:extLst>
              <a:ext uri="{FF2B5EF4-FFF2-40B4-BE49-F238E27FC236}">
                <a16:creationId xmlns:a16="http://schemas.microsoft.com/office/drawing/2014/main" id="{0FABF0AA-3995-40BA-AB86-C93ECC3BF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E1CB7637-D392-47EE-80CC-28616FDC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230313"/>
            <a:ext cx="870585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kliknutí na tlačítko „rychlý filtr“ dojde k zobrazení polí pro filtrování dat dané sestavy</a:t>
            </a:r>
            <a:endParaRPr lang="en-US" alt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sloupce </a:t>
            </a:r>
            <a:r>
              <a:rPr lang="cs-CZ" dirty="0"/>
              <a:t>s výčty hodnot jsou dostupné výběrové seznamy</a:t>
            </a:r>
            <a:endParaRPr lang="cs-CZ" alt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ostatní </a:t>
            </a:r>
            <a:r>
              <a:rPr lang="cs-CZ" dirty="0"/>
              <a:t>sloupce je zobrazeno pole pro textové filtrování </a:t>
            </a:r>
            <a:endParaRPr lang="en-US" alt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dirty="0"/>
              <a:t>Pro vymazání nastavených parametrů pro filtrování je dostupné tlačítko </a:t>
            </a:r>
            <a:endParaRPr lang="en-US" altLang="en-US" sz="19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pic>
        <p:nvPicPr>
          <p:cNvPr id="109577" name="Picture 12">
            <a:extLst>
              <a:ext uri="{FF2B5EF4-FFF2-40B4-BE49-F238E27FC236}">
                <a16:creationId xmlns:a16="http://schemas.microsoft.com/office/drawing/2014/main" id="{CD30C0FE-0898-48F2-A2DB-E1488984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19175"/>
            <a:ext cx="2889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8" name="Picture 14">
            <a:extLst>
              <a:ext uri="{FF2B5EF4-FFF2-40B4-BE49-F238E27FC236}">
                <a16:creationId xmlns:a16="http://schemas.microsoft.com/office/drawing/2014/main" id="{60DD8AA6-32FF-4CCC-8DC7-C375A4FB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79713"/>
            <a:ext cx="2079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579" name="Skupina 16">
            <a:extLst>
              <a:ext uri="{FF2B5EF4-FFF2-40B4-BE49-F238E27FC236}">
                <a16:creationId xmlns:a16="http://schemas.microsoft.com/office/drawing/2014/main" id="{56657193-6CF2-41D7-ADFF-F0020B8AA43C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09582" name="Line 7">
              <a:extLst>
                <a:ext uri="{FF2B5EF4-FFF2-40B4-BE49-F238E27FC236}">
                  <a16:creationId xmlns:a16="http://schemas.microsoft.com/office/drawing/2014/main" id="{E93C2B6F-80AA-403E-AA66-A8019F2CE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3" name="Rectangle 9">
              <a:extLst>
                <a:ext uri="{FF2B5EF4-FFF2-40B4-BE49-F238E27FC236}">
                  <a16:creationId xmlns:a16="http://schemas.microsoft.com/office/drawing/2014/main" id="{91DDDA58-6479-4909-A0E1-7D9E98FC2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67F5B870-EF2F-4E21-9D15-8803D6F6E4D7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51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584" name="Line 10">
              <a:extLst>
                <a:ext uri="{FF2B5EF4-FFF2-40B4-BE49-F238E27FC236}">
                  <a16:creationId xmlns:a16="http://schemas.microsoft.com/office/drawing/2014/main" id="{0F71422F-394D-478E-B2EE-9C0FD3925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9580" name="AutoShape 13">
            <a:extLst>
              <a:ext uri="{FF2B5EF4-FFF2-40B4-BE49-F238E27FC236}">
                <a16:creationId xmlns:a16="http://schemas.microsoft.com/office/drawing/2014/main" id="{0E089833-3603-4EA7-99C2-689A8A31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4495800"/>
            <a:ext cx="311150" cy="30162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09581" name="Text Box 5">
            <a:extLst>
              <a:ext uri="{FF2B5EF4-FFF2-40B4-BE49-F238E27FC236}">
                <a16:creationId xmlns:a16="http://schemas.microsoft.com/office/drawing/2014/main" id="{570BBE7B-90D0-47DA-BE44-21C13C7FE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1">
            <a:extLst>
              <a:ext uri="{FF2B5EF4-FFF2-40B4-BE49-F238E27FC236}">
                <a16:creationId xmlns:a16="http://schemas.microsoft.com/office/drawing/2014/main" id="{A3EDCF23-303F-47E8-AA2F-2BD9472F3AD8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11630" name="Line 2">
              <a:extLst>
                <a:ext uri="{FF2B5EF4-FFF2-40B4-BE49-F238E27FC236}">
                  <a16:creationId xmlns:a16="http://schemas.microsoft.com/office/drawing/2014/main" id="{AD046D6D-38D1-41E1-82FC-56341C094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631" name="Line 3">
              <a:extLst>
                <a:ext uri="{FF2B5EF4-FFF2-40B4-BE49-F238E27FC236}">
                  <a16:creationId xmlns:a16="http://schemas.microsoft.com/office/drawing/2014/main" id="{9FA088B3-59C9-41E7-8EF8-F6FADFAAB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11632" name="Picture 4">
              <a:extLst>
                <a:ext uri="{FF2B5EF4-FFF2-40B4-BE49-F238E27FC236}">
                  <a16:creationId xmlns:a16="http://schemas.microsoft.com/office/drawing/2014/main" id="{F665A3AD-801A-4F7A-B158-AE0893765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1619" name="Text Box 6">
            <a:extLst>
              <a:ext uri="{FF2B5EF4-FFF2-40B4-BE49-F238E27FC236}">
                <a16:creationId xmlns:a16="http://schemas.microsoft.com/office/drawing/2014/main" id="{0B0A5DC7-8A9C-4D3C-A5AE-A5137747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3662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Posuvník</a:t>
            </a:r>
          </a:p>
        </p:txBody>
      </p:sp>
      <p:sp>
        <p:nvSpPr>
          <p:cNvPr id="111620" name="Line 7">
            <a:extLst>
              <a:ext uri="{FF2B5EF4-FFF2-40B4-BE49-F238E27FC236}">
                <a16:creationId xmlns:a16="http://schemas.microsoft.com/office/drawing/2014/main" id="{F5EA4CAF-7AC7-4516-BC62-9ED330936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21" name="Rectangle 8">
            <a:extLst>
              <a:ext uri="{FF2B5EF4-FFF2-40B4-BE49-F238E27FC236}">
                <a16:creationId xmlns:a16="http://schemas.microsoft.com/office/drawing/2014/main" id="{FB97C9FF-D045-43DA-8BAA-777B99FF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11622" name="Line 10">
            <a:extLst>
              <a:ext uri="{FF2B5EF4-FFF2-40B4-BE49-F238E27FC236}">
                <a16:creationId xmlns:a16="http://schemas.microsoft.com/office/drawing/2014/main" id="{CC3CC15E-E6E9-4323-80D5-76BD48021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96681B11-A929-4807-8AA2-91F13D90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006725"/>
            <a:ext cx="832485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16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rgbClr val="222222"/>
                </a:solidFill>
                <a:latin typeface="inherit" charset="0"/>
              </a:rPr>
              <a:t>Posuvník - nová grafická komponenta </a:t>
            </a:r>
            <a:r>
              <a:rPr lang="cs-CZ" dirty="0"/>
              <a:t>sloužící k výběru dat. 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dirty="0"/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rgbClr val="222222"/>
                </a:solidFill>
                <a:latin typeface="inherit" charset="0"/>
              </a:rPr>
              <a:t>Data se aktualizují při změně polohy posuvníku potom, co zůstane nehybný po dobu 0,5 – 1 sekundy. </a:t>
            </a:r>
          </a:p>
          <a:p>
            <a:pPr marL="0" indent="0" algn="just" eaLnBrk="1" hangingPunct="1">
              <a:buClr>
                <a:srgbClr val="0B3D92"/>
              </a:buClr>
              <a:buSzPct val="100000"/>
              <a:defRPr/>
            </a:pPr>
            <a:endParaRPr lang="cs-CZ" altLang="en-US" sz="2000" dirty="0">
              <a:solidFill>
                <a:srgbClr val="222222"/>
              </a:solidFill>
              <a:latin typeface="inherit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000" dirty="0">
                <a:solidFill>
                  <a:srgbClr val="222222"/>
                </a:solidFill>
                <a:latin typeface="inherit" charset="0"/>
              </a:rPr>
              <a:t>Posuvník automaticky zobrazí odpovídající počet hodin pokud se jedná o den, na který připadá letní či zimní změna času. </a:t>
            </a:r>
            <a:endParaRPr lang="en-US" altLang="en-US" sz="19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 dirty="0">
              <a:latin typeface="Calibri" panose="020F0502020204030204" pitchFamily="34" charset="0"/>
            </a:endParaRPr>
          </a:p>
        </p:txBody>
      </p:sp>
      <p:pic>
        <p:nvPicPr>
          <p:cNvPr id="111624" name="Picture 12">
            <a:extLst>
              <a:ext uri="{FF2B5EF4-FFF2-40B4-BE49-F238E27FC236}">
                <a16:creationId xmlns:a16="http://schemas.microsoft.com/office/drawing/2014/main" id="{593715B2-E282-457C-B10B-3C9F69F4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51000"/>
            <a:ext cx="83772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1625" name="Skupina 14">
            <a:extLst>
              <a:ext uri="{FF2B5EF4-FFF2-40B4-BE49-F238E27FC236}">
                <a16:creationId xmlns:a16="http://schemas.microsoft.com/office/drawing/2014/main" id="{9CBEB427-6789-4935-9148-5E941A9F4E4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11627" name="Line 7">
              <a:extLst>
                <a:ext uri="{FF2B5EF4-FFF2-40B4-BE49-F238E27FC236}">
                  <a16:creationId xmlns:a16="http://schemas.microsoft.com/office/drawing/2014/main" id="{92BC6EAF-8EB8-4B67-8C1B-9603908FF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628" name="Rectangle 9">
              <a:extLst>
                <a:ext uri="{FF2B5EF4-FFF2-40B4-BE49-F238E27FC236}">
                  <a16:creationId xmlns:a16="http://schemas.microsoft.com/office/drawing/2014/main" id="{BCC0F117-E40C-45AE-BEB2-6E5000648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8AEB7361-746D-4029-A3E7-C1245C025036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52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1629" name="Line 10">
              <a:extLst>
                <a:ext uri="{FF2B5EF4-FFF2-40B4-BE49-F238E27FC236}">
                  <a16:creationId xmlns:a16="http://schemas.microsoft.com/office/drawing/2014/main" id="{087F5ADE-85E8-4427-822C-F99DB00C8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1626" name="Text Box 5">
            <a:extLst>
              <a:ext uri="{FF2B5EF4-FFF2-40B4-BE49-F238E27FC236}">
                <a16:creationId xmlns:a16="http://schemas.microsoft.com/office/drawing/2014/main" id="{A465578D-D6EA-41EF-A141-D9FF346C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1">
            <a:extLst>
              <a:ext uri="{FF2B5EF4-FFF2-40B4-BE49-F238E27FC236}">
                <a16:creationId xmlns:a16="http://schemas.microsoft.com/office/drawing/2014/main" id="{A1EF78C4-8A2D-448A-AFCB-38A3C2FE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393825"/>
            <a:ext cx="8324850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2400" dirty="0">
                <a:solidFill>
                  <a:schemeClr val="tx1"/>
                </a:solidFill>
                <a:latin typeface="inherit" charset="0"/>
              </a:rPr>
              <a:t>Export</a:t>
            </a:r>
            <a:r>
              <a:rPr lang="cs-CZ" altLang="en-US" sz="2400" dirty="0">
                <a:solidFill>
                  <a:schemeClr val="tx1"/>
                </a:solidFill>
                <a:latin typeface="inherit" charset="0"/>
              </a:rPr>
              <a:t>ovat</a:t>
            </a:r>
            <a:r>
              <a:rPr lang="en-US" altLang="en-US" sz="2400" dirty="0">
                <a:solidFill>
                  <a:schemeClr val="tx1"/>
                </a:solidFill>
                <a:latin typeface="inherit" charset="0"/>
              </a:rPr>
              <a:t> </a:t>
            </a:r>
            <a:r>
              <a:rPr lang="cs-CZ" altLang="en-US" sz="2400" dirty="0">
                <a:solidFill>
                  <a:schemeClr val="tx1"/>
                </a:solidFill>
                <a:latin typeface="inherit" charset="0"/>
              </a:rPr>
              <a:t>d</a:t>
            </a:r>
            <a:r>
              <a:rPr lang="en-US" altLang="en-US" sz="2400" dirty="0" err="1">
                <a:solidFill>
                  <a:schemeClr val="tx1"/>
                </a:solidFill>
                <a:latin typeface="inherit" charset="0"/>
              </a:rPr>
              <a:t>ata</a:t>
            </a:r>
            <a:r>
              <a:rPr lang="en-US" altLang="en-US" sz="2400" dirty="0">
                <a:solidFill>
                  <a:schemeClr val="tx1"/>
                </a:solidFill>
                <a:latin typeface="inherit" charset="0"/>
              </a:rPr>
              <a:t> </a:t>
            </a:r>
            <a:r>
              <a:rPr lang="cs-CZ" altLang="en-US" sz="2400" dirty="0">
                <a:solidFill>
                  <a:schemeClr val="tx1"/>
                </a:solidFill>
                <a:latin typeface="inherit" charset="0"/>
              </a:rPr>
              <a:t>  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Slouží pro export dat z vybrané sestavy</a:t>
            </a:r>
            <a:endParaRPr lang="en-US" alt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Exportuje maximálně 2000 záznamů dané sestavy</a:t>
            </a:r>
            <a:endParaRPr lang="en-US" alt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kliknutí na ikonu se otevře dialogové okno pro export dat. Data lze exportovat v těchto formátech:</a:t>
            </a:r>
          </a:p>
          <a:p>
            <a:pPr lvl="3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Excel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(nastaveno defaultně)</a:t>
            </a:r>
          </a:p>
          <a:p>
            <a:pPr lvl="3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TXT</a:t>
            </a: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endParaRPr lang="cs-CZ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endParaRPr lang="cs-CZ" alt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</a:t>
            </a:r>
            <a:r>
              <a:rPr lang="cs-CZ" alt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ovat všechna data</a:t>
            </a:r>
            <a:r>
              <a:rPr lang="en-US" alt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 exportují do formátu MS Excel</a:t>
            </a:r>
            <a:endParaRPr lang="en-US" altLang="en-US" sz="19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Nastaveno pro následující sestavy: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Obchody  dle dne dodávky na VDT </a:t>
            </a:r>
          </a:p>
          <a:p>
            <a:pPr lvl="2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9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Realizované obchody VDT všech účastníků trhu</a:t>
            </a:r>
            <a:endParaRPr lang="cs-CZ" altLang="en-US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667" name="Group 1">
            <a:extLst>
              <a:ext uri="{FF2B5EF4-FFF2-40B4-BE49-F238E27FC236}">
                <a16:creationId xmlns:a16="http://schemas.microsoft.com/office/drawing/2014/main" id="{118FC68C-2CD1-4230-BA9C-812F2DC6E6A4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13679" name="Line 2">
              <a:extLst>
                <a:ext uri="{FF2B5EF4-FFF2-40B4-BE49-F238E27FC236}">
                  <a16:creationId xmlns:a16="http://schemas.microsoft.com/office/drawing/2014/main" id="{EC25806E-AA90-462C-8201-0E787ED1B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680" name="Line 3">
              <a:extLst>
                <a:ext uri="{FF2B5EF4-FFF2-40B4-BE49-F238E27FC236}">
                  <a16:creationId xmlns:a16="http://schemas.microsoft.com/office/drawing/2014/main" id="{4216554A-BC06-4014-BB57-99A813C88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13681" name="Picture 4">
              <a:extLst>
                <a:ext uri="{FF2B5EF4-FFF2-40B4-BE49-F238E27FC236}">
                  <a16:creationId xmlns:a16="http://schemas.microsoft.com/office/drawing/2014/main" id="{4F050F69-B46E-45AD-A948-9E0BD09F3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3668" name="Text Box 6">
            <a:extLst>
              <a:ext uri="{FF2B5EF4-FFF2-40B4-BE49-F238E27FC236}">
                <a16:creationId xmlns:a16="http://schemas.microsoft.com/office/drawing/2014/main" id="{F124257F-8EBE-4A34-AE79-44705FDFC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89852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Export</a:t>
            </a: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ovat</a:t>
            </a:r>
            <a:r>
              <a:rPr lang="en-US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data </a:t>
            </a:r>
            <a:r>
              <a:rPr lang="en-US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a Export</a:t>
            </a: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ovat všechna data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113669" name="Line 7">
            <a:extLst>
              <a:ext uri="{FF2B5EF4-FFF2-40B4-BE49-F238E27FC236}">
                <a16:creationId xmlns:a16="http://schemas.microsoft.com/office/drawing/2014/main" id="{0FA52BBE-2703-4470-AE72-16E7823DD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0" name="Rectangle 8">
            <a:extLst>
              <a:ext uri="{FF2B5EF4-FFF2-40B4-BE49-F238E27FC236}">
                <a16:creationId xmlns:a16="http://schemas.microsoft.com/office/drawing/2014/main" id="{97B4A10A-5ED2-4689-A750-4B58171A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13671" name="Line 10">
            <a:extLst>
              <a:ext uri="{FF2B5EF4-FFF2-40B4-BE49-F238E27FC236}">
                <a16:creationId xmlns:a16="http://schemas.microsoft.com/office/drawing/2014/main" id="{1D925108-0107-442C-AAE1-BC8BCFEFC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3672" name="Picture 12">
            <a:extLst>
              <a:ext uri="{FF2B5EF4-FFF2-40B4-BE49-F238E27FC236}">
                <a16:creationId xmlns:a16="http://schemas.microsoft.com/office/drawing/2014/main" id="{4A5B377B-9CCF-4110-8698-7C5FBFE2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520825"/>
            <a:ext cx="2825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73" name="Picture 13">
            <a:extLst>
              <a:ext uri="{FF2B5EF4-FFF2-40B4-BE49-F238E27FC236}">
                <a16:creationId xmlns:a16="http://schemas.microsoft.com/office/drawing/2014/main" id="{1FC5BA5D-BBD5-4B23-A405-57B60EC7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76725"/>
            <a:ext cx="323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3674" name="Skupina 15">
            <a:extLst>
              <a:ext uri="{FF2B5EF4-FFF2-40B4-BE49-F238E27FC236}">
                <a16:creationId xmlns:a16="http://schemas.microsoft.com/office/drawing/2014/main" id="{BB7FD55C-CB95-4524-8549-46527AA78D8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13676" name="Line 7">
              <a:extLst>
                <a:ext uri="{FF2B5EF4-FFF2-40B4-BE49-F238E27FC236}">
                  <a16:creationId xmlns:a16="http://schemas.microsoft.com/office/drawing/2014/main" id="{755BCEF5-7962-4195-B73F-BAA71690C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677" name="Rectangle 9">
              <a:extLst>
                <a:ext uri="{FF2B5EF4-FFF2-40B4-BE49-F238E27FC236}">
                  <a16:creationId xmlns:a16="http://schemas.microsoft.com/office/drawing/2014/main" id="{714D0E19-C085-4EB7-99DD-DFF10D126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7F25CEB5-0D93-46D8-A33B-B7AC4CCCA159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53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678" name="Line 10">
              <a:extLst>
                <a:ext uri="{FF2B5EF4-FFF2-40B4-BE49-F238E27FC236}">
                  <a16:creationId xmlns:a16="http://schemas.microsoft.com/office/drawing/2014/main" id="{5C5277EE-F938-44D5-A8AB-5D9BC5A71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3675" name="Text Box 5">
            <a:extLst>
              <a:ext uri="{FF2B5EF4-FFF2-40B4-BE49-F238E27FC236}">
                <a16:creationId xmlns:a16="http://schemas.microsoft.com/office/drawing/2014/main" id="{CFF9D993-B929-453F-9C04-1FC75F8A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Obrázek 2">
            <a:extLst>
              <a:ext uri="{FF2B5EF4-FFF2-40B4-BE49-F238E27FC236}">
                <a16:creationId xmlns:a16="http://schemas.microsoft.com/office/drawing/2014/main" id="{3E9116B4-D4D8-4B5A-858C-C663F1B1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36688"/>
            <a:ext cx="454818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5" name="Group 1">
            <a:extLst>
              <a:ext uri="{FF2B5EF4-FFF2-40B4-BE49-F238E27FC236}">
                <a16:creationId xmlns:a16="http://schemas.microsoft.com/office/drawing/2014/main" id="{463F9AA6-1AE2-4071-A0EB-650B1BFC6DFB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15731" name="Line 2">
              <a:extLst>
                <a:ext uri="{FF2B5EF4-FFF2-40B4-BE49-F238E27FC236}">
                  <a16:creationId xmlns:a16="http://schemas.microsoft.com/office/drawing/2014/main" id="{F99D691E-3AA5-435F-AAB2-32A5A817E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32" name="Line 3">
              <a:extLst>
                <a:ext uri="{FF2B5EF4-FFF2-40B4-BE49-F238E27FC236}">
                  <a16:creationId xmlns:a16="http://schemas.microsoft.com/office/drawing/2014/main" id="{8546D314-E320-4D2D-B967-E7E5EE7F7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15733" name="Picture 4">
              <a:extLst>
                <a:ext uri="{FF2B5EF4-FFF2-40B4-BE49-F238E27FC236}">
                  <a16:creationId xmlns:a16="http://schemas.microsoft.com/office/drawing/2014/main" id="{1A0051DD-ABB7-45D1-9611-6A34A87A3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5716" name="Text Box 6">
            <a:extLst>
              <a:ext uri="{FF2B5EF4-FFF2-40B4-BE49-F238E27FC236}">
                <a16:creationId xmlns:a16="http://schemas.microsoft.com/office/drawing/2014/main" id="{61A2DE9E-70F9-425F-BD9E-44D15179C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7127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0B3D92"/>
                </a:solidFill>
                <a:latin typeface="Calibri" panose="020F0502020204030204" pitchFamily="34" charset="0"/>
              </a:rPr>
              <a:t>Rozšířené možnosti v uživatelském nastavení</a:t>
            </a:r>
            <a:endParaRPr lang="en-US" altLang="en-US" sz="2400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115717" name="Line 7">
            <a:extLst>
              <a:ext uri="{FF2B5EF4-FFF2-40B4-BE49-F238E27FC236}">
                <a16:creationId xmlns:a16="http://schemas.microsoft.com/office/drawing/2014/main" id="{B9345BB2-A000-49A2-879C-432634983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18" name="Rectangle 8">
            <a:extLst>
              <a:ext uri="{FF2B5EF4-FFF2-40B4-BE49-F238E27FC236}">
                <a16:creationId xmlns:a16="http://schemas.microsoft.com/office/drawing/2014/main" id="{FF4A989E-B166-4B74-82FF-575AA687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15719" name="Line 10">
            <a:extLst>
              <a:ext uri="{FF2B5EF4-FFF2-40B4-BE49-F238E27FC236}">
                <a16:creationId xmlns:a16="http://schemas.microsoft.com/office/drawing/2014/main" id="{A430C508-453F-4C86-8B55-BB1826247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0" name="Text Box 12">
            <a:extLst>
              <a:ext uri="{FF2B5EF4-FFF2-40B4-BE49-F238E27FC236}">
                <a16:creationId xmlns:a16="http://schemas.microsoft.com/office/drawing/2014/main" id="{7195A8CE-DEC8-4663-94A5-F2706B3AC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1379538"/>
            <a:ext cx="3482975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cs-CZ" altLang="en-US" sz="1700" i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Certifikát pro podpis při automatické deaktivaci nabídek </a:t>
            </a:r>
            <a:r>
              <a:rPr lang="en-GB" altLang="en-US" sz="170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en-US" sz="1700">
                <a:latin typeface="Calibri" panose="020F0502020204030204" pitchFamily="34" charset="0"/>
                <a:cs typeface="Calibri" panose="020F0502020204030204" pitchFamily="34" charset="0"/>
              </a:rPr>
              <a:t>tento parametr definuje uživatelský certifikát používaný k podpisu v případě automatické deaktivace aktivních nabídek daného uživatele z důvodu jeho dlouhé nečinnosti. Certifikát lze nastavit pouze v případě, že je nastaven parametr Deaktivace nabídek při  nečinnosti klienta.</a:t>
            </a:r>
            <a:endParaRPr lang="en-GB" altLang="en-US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721" name="Text Box 13">
            <a:extLst>
              <a:ext uri="{FF2B5EF4-FFF2-40B4-BE49-F238E27FC236}">
                <a16:creationId xmlns:a16="http://schemas.microsoft.com/office/drawing/2014/main" id="{C49F45EC-43B1-45D4-942D-43554113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4152900"/>
            <a:ext cx="3541712" cy="24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Hloubka detailu pro přehled trhu VDT</a:t>
            </a:r>
            <a:br>
              <a:rPr lang="cs-CZ" altLang="en-US" sz="1700" i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tento parametr definuje hloubku detailu v panelu přehledu trhu na obrazovce VDT. Defaultně je nastavena na 4 (tj. 4 nabídky s nejnižší cenou za prodej a 4 nabídky s nejvyšší cenou za nákup). Rozsah tohoto parametru může být nastaven mezi 2-10 nabídkami.</a:t>
            </a:r>
            <a:endParaRPr lang="en-GB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722" name="AutoShape 14">
            <a:extLst>
              <a:ext uri="{FF2B5EF4-FFF2-40B4-BE49-F238E27FC236}">
                <a16:creationId xmlns:a16="http://schemas.microsoft.com/office/drawing/2014/main" id="{30BA81A1-20B7-4A9F-AFB7-E2A4D0CA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21050"/>
            <a:ext cx="3384550" cy="42862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15723" name="AutoShape 15">
            <a:extLst>
              <a:ext uri="{FF2B5EF4-FFF2-40B4-BE49-F238E27FC236}">
                <a16:creationId xmlns:a16="http://schemas.microsoft.com/office/drawing/2014/main" id="{A42DAF20-9E1C-45D4-88D4-55563241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97425"/>
            <a:ext cx="3168650" cy="42862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cxnSp>
        <p:nvCxnSpPr>
          <p:cNvPr id="115724" name="AutoShape 16">
            <a:extLst>
              <a:ext uri="{FF2B5EF4-FFF2-40B4-BE49-F238E27FC236}">
                <a16:creationId xmlns:a16="http://schemas.microsoft.com/office/drawing/2014/main" id="{5FA9F3DF-EC22-4E15-BD3B-0C49F5B781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5738" y="1627188"/>
            <a:ext cx="1246187" cy="1643062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5725" name="AutoShape 17">
            <a:extLst>
              <a:ext uri="{FF2B5EF4-FFF2-40B4-BE49-F238E27FC236}">
                <a16:creationId xmlns:a16="http://schemas.microsoft.com/office/drawing/2014/main" id="{34B32923-3DCB-4271-98FE-E84C22D9EB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8100" y="4565650"/>
            <a:ext cx="1389063" cy="301625"/>
          </a:xfrm>
          <a:prstGeom prst="straightConnector1">
            <a:avLst/>
          </a:prstGeom>
          <a:noFill/>
          <a:ln w="9360" cap="sq">
            <a:solidFill>
              <a:srgbClr val="2F2F9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15726" name="Skupina 19">
            <a:extLst>
              <a:ext uri="{FF2B5EF4-FFF2-40B4-BE49-F238E27FC236}">
                <a16:creationId xmlns:a16="http://schemas.microsoft.com/office/drawing/2014/main" id="{7D8B5E9A-7B4B-42EB-B16E-F78D6C5E6ED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15728" name="Line 7">
              <a:extLst>
                <a:ext uri="{FF2B5EF4-FFF2-40B4-BE49-F238E27FC236}">
                  <a16:creationId xmlns:a16="http://schemas.microsoft.com/office/drawing/2014/main" id="{0DF1D83E-6E60-41F8-89D5-529F87FEF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29" name="Rectangle 9">
              <a:extLst>
                <a:ext uri="{FF2B5EF4-FFF2-40B4-BE49-F238E27FC236}">
                  <a16:creationId xmlns:a16="http://schemas.microsoft.com/office/drawing/2014/main" id="{CC955FF9-AE2F-4717-9EE9-72F980AE5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7CECED71-F68F-47F1-94ED-2C559A8F13BF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54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730" name="Line 10">
              <a:extLst>
                <a:ext uri="{FF2B5EF4-FFF2-40B4-BE49-F238E27FC236}">
                  <a16:creationId xmlns:a16="http://schemas.microsoft.com/office/drawing/2014/main" id="{F4A558B2-BC0A-44B3-8EB8-BCF791824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5727" name="Text Box 5">
            <a:extLst>
              <a:ext uri="{FF2B5EF4-FFF2-40B4-BE49-F238E27FC236}">
                <a16:creationId xmlns:a16="http://schemas.microsoft.com/office/drawing/2014/main" id="{5800641D-32F4-4C8D-99F7-F917B0A4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8">
            <a:extLst>
              <a:ext uri="{FF2B5EF4-FFF2-40B4-BE49-F238E27FC236}">
                <a16:creationId xmlns:a16="http://schemas.microsoft.com/office/drawing/2014/main" id="{73D6BBFB-5CDA-4F20-A787-CF4C415B5F6F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40725" cy="385763"/>
            <a:chOff x="227" y="300"/>
            <a:chExt cx="5254" cy="243"/>
          </a:xfrm>
        </p:grpSpPr>
        <p:sp>
          <p:nvSpPr>
            <p:cNvPr id="117775" name="Line 3">
              <a:extLst>
                <a:ext uri="{FF2B5EF4-FFF2-40B4-BE49-F238E27FC236}">
                  <a16:creationId xmlns:a16="http://schemas.microsoft.com/office/drawing/2014/main" id="{A3BA9C55-1071-48E9-B12B-6F56A0A9A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4" cy="0"/>
            </a:xfrm>
            <a:prstGeom prst="line">
              <a:avLst/>
            </a:prstGeom>
            <a:noFill/>
            <a:ln w="76200">
              <a:solidFill>
                <a:srgbClr val="0B3D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76" name="Line 4">
              <a:extLst>
                <a:ext uri="{FF2B5EF4-FFF2-40B4-BE49-F238E27FC236}">
                  <a16:creationId xmlns:a16="http://schemas.microsoft.com/office/drawing/2014/main" id="{AEF70354-2A52-4C9F-A528-D27389CC3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4" cy="0"/>
            </a:xfrm>
            <a:prstGeom prst="line">
              <a:avLst/>
            </a:prstGeom>
            <a:noFill/>
            <a:ln w="25400">
              <a:solidFill>
                <a:srgbClr val="28ABB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17777" name="Picture 5" descr="OTE_logo_color">
              <a:extLst>
                <a:ext uri="{FF2B5EF4-FFF2-40B4-BE49-F238E27FC236}">
                  <a16:creationId xmlns:a16="http://schemas.microsoft.com/office/drawing/2014/main" id="{4EDF07C8-6D96-4339-82DD-BDC269122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63" name="Text Box 9">
            <a:extLst>
              <a:ext uri="{FF2B5EF4-FFF2-40B4-BE49-F238E27FC236}">
                <a16:creationId xmlns:a16="http://schemas.microsoft.com/office/drawing/2014/main" id="{769DB1F9-FC96-4040-A6A2-6C34754F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44563"/>
            <a:ext cx="7127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B3D92"/>
                </a:solidFill>
                <a:latin typeface="Calibri" panose="020F0502020204030204" pitchFamily="34" charset="0"/>
              </a:rPr>
              <a:t>Finanční zajištění</a:t>
            </a:r>
          </a:p>
        </p:txBody>
      </p:sp>
      <p:sp>
        <p:nvSpPr>
          <p:cNvPr id="117764" name="Line 13">
            <a:extLst>
              <a:ext uri="{FF2B5EF4-FFF2-40B4-BE49-F238E27FC236}">
                <a16:creationId xmlns:a16="http://schemas.microsoft.com/office/drawing/2014/main" id="{E57A5EA8-E6D5-4C51-82F0-F714190C4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5" name="Rectangle 14">
            <a:extLst>
              <a:ext uri="{FF2B5EF4-FFF2-40B4-BE49-F238E27FC236}">
                <a16:creationId xmlns:a16="http://schemas.microsoft.com/office/drawing/2014/main" id="{F20BE111-A1D4-45E0-B941-5CFEB2C4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7766" name="Rectangle 15">
            <a:extLst>
              <a:ext uri="{FF2B5EF4-FFF2-40B4-BE49-F238E27FC236}">
                <a16:creationId xmlns:a16="http://schemas.microsoft.com/office/drawing/2014/main" id="{D5F81A3A-58BD-4CEA-A3E5-9CA9EB6C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427788"/>
            <a:ext cx="5580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60C65B77-621D-4898-9943-71093350A74D}" type="slidenum"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cs-CZ" altLang="cs-CZ" sz="900">
              <a:solidFill>
                <a:schemeClr val="tx1"/>
              </a:solidFill>
            </a:endParaRPr>
          </a:p>
        </p:txBody>
      </p:sp>
      <p:sp>
        <p:nvSpPr>
          <p:cNvPr id="117767" name="Line 16">
            <a:extLst>
              <a:ext uri="{FF2B5EF4-FFF2-40B4-BE49-F238E27FC236}">
                <a16:creationId xmlns:a16="http://schemas.microsoft.com/office/drawing/2014/main" id="{EAA1D1CC-B101-4C07-9AFE-9575C034C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8" name="TextovéPole 6">
            <a:extLst>
              <a:ext uri="{FF2B5EF4-FFF2-40B4-BE49-F238E27FC236}">
                <a16:creationId xmlns:a16="http://schemas.microsoft.com/office/drawing/2014/main" id="{140B0E7E-EBC5-42DB-A7D6-1A6EB761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2100" y="2786063"/>
            <a:ext cx="4821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2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Pokud by se novým pokynem snížil objem volných prostředků z finančního zajištění, změna utilizace je provedena ihned.</a:t>
            </a:r>
          </a:p>
        </p:txBody>
      </p:sp>
      <p:sp>
        <p:nvSpPr>
          <p:cNvPr id="117769" name="Text Box 17">
            <a:extLst>
              <a:ext uri="{FF2B5EF4-FFF2-40B4-BE49-F238E27FC236}">
                <a16:creationId xmlns:a16="http://schemas.microsoft.com/office/drawing/2014/main" id="{8119000C-38B7-4AA0-B6F4-6B82039F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516063"/>
            <a:ext cx="82089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  <a:t>Při každém novém pokynu (zadání nabídky, modifikace  atd.) </a:t>
            </a:r>
            <a:b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  <a:t>je vyhodnocen dopad do finančního zajištění dle následujících pravidel: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7770" name="Text Box 17">
            <a:extLst>
              <a:ext uri="{FF2B5EF4-FFF2-40B4-BE49-F238E27FC236}">
                <a16:creationId xmlns:a16="http://schemas.microsoft.com/office/drawing/2014/main" id="{34D5F649-D607-4BDB-9174-0A718BBB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5035550"/>
            <a:ext cx="830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200">
                <a:solidFill>
                  <a:schemeClr val="tx1"/>
                </a:solidFill>
                <a:latin typeface="Calibri" panose="020F0502020204030204" pitchFamily="34" charset="0"/>
              </a:rPr>
              <a:t>Výše finančního zajištění může být zpětně přehodnocena pokud by došlo ke zrušení obchodu ze strany XBID systému.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ED70848-5CC6-475D-A585-F22D9BCC0C48}"/>
              </a:ext>
            </a:extLst>
          </p:cNvPr>
          <p:cNvSpPr/>
          <p:nvPr/>
        </p:nvSpPr>
        <p:spPr>
          <a:xfrm>
            <a:off x="563563" y="2749550"/>
            <a:ext cx="3986212" cy="1236663"/>
          </a:xfrm>
          <a:prstGeom prst="rect">
            <a:avLst/>
          </a:prstGeom>
          <a:noFill/>
          <a:ln w="28575">
            <a:solidFill>
              <a:srgbClr val="0054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9D62396-6A3B-439A-BA2A-48445558763F}"/>
              </a:ext>
            </a:extLst>
          </p:cNvPr>
          <p:cNvSpPr/>
          <p:nvPr/>
        </p:nvSpPr>
        <p:spPr>
          <a:xfrm>
            <a:off x="4643438" y="2749550"/>
            <a:ext cx="3986212" cy="1989138"/>
          </a:xfrm>
          <a:prstGeom prst="rect">
            <a:avLst/>
          </a:prstGeom>
          <a:noFill/>
          <a:ln w="28575">
            <a:solidFill>
              <a:srgbClr val="00A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7773" name="TextovéPole 6">
            <a:extLst>
              <a:ext uri="{FF2B5EF4-FFF2-40B4-BE49-F238E27FC236}">
                <a16:creationId xmlns:a16="http://schemas.microsoft.com/office/drawing/2014/main" id="{562A1D65-D3DE-4DD6-9A6D-AC2D901B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2749550"/>
            <a:ext cx="4745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2" algn="just"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Pokud by se novým pokynem zvýšil objem volných prostředků z finančního zajištění, změna utilizace provedena zatím nebude a zůstane zajištěna původní verze pokynu. Změna zajištění proběhne až po potvrzení ze systému XBID.</a:t>
            </a:r>
          </a:p>
        </p:txBody>
      </p:sp>
      <p:sp>
        <p:nvSpPr>
          <p:cNvPr id="117774" name="Text Box 5">
            <a:extLst>
              <a:ext uri="{FF2B5EF4-FFF2-40B4-BE49-F238E27FC236}">
                <a16:creationId xmlns:a16="http://schemas.microsoft.com/office/drawing/2014/main" id="{BA05DB5C-FB9F-413B-9230-204977DB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">
            <a:extLst>
              <a:ext uri="{FF2B5EF4-FFF2-40B4-BE49-F238E27FC236}">
                <a16:creationId xmlns:a16="http://schemas.microsoft.com/office/drawing/2014/main" id="{8F0C0797-A479-49D6-98A1-3595602FC419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19820" name="Line 2">
              <a:extLst>
                <a:ext uri="{FF2B5EF4-FFF2-40B4-BE49-F238E27FC236}">
                  <a16:creationId xmlns:a16="http://schemas.microsoft.com/office/drawing/2014/main" id="{492460BD-E3F7-4073-BA69-884ACFEE9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9821" name="Line 3">
              <a:extLst>
                <a:ext uri="{FF2B5EF4-FFF2-40B4-BE49-F238E27FC236}">
                  <a16:creationId xmlns:a16="http://schemas.microsoft.com/office/drawing/2014/main" id="{B19D53CC-957B-4A53-BAF3-AA81C11D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19822" name="Picture 4">
              <a:extLst>
                <a:ext uri="{FF2B5EF4-FFF2-40B4-BE49-F238E27FC236}">
                  <a16:creationId xmlns:a16="http://schemas.microsoft.com/office/drawing/2014/main" id="{D079E243-3B56-4823-98DD-21D02A0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811" name="Line 6">
            <a:extLst>
              <a:ext uri="{FF2B5EF4-FFF2-40B4-BE49-F238E27FC236}">
                <a16:creationId xmlns:a16="http://schemas.microsoft.com/office/drawing/2014/main" id="{C7FFCC6C-3F4B-486B-9A86-84A33049C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12" name="Rectangle 7">
            <a:extLst>
              <a:ext uri="{FF2B5EF4-FFF2-40B4-BE49-F238E27FC236}">
                <a16:creationId xmlns:a16="http://schemas.microsoft.com/office/drawing/2014/main" id="{45D74519-7AF3-402E-9A23-FBFE5D32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19813" name="Line 9">
            <a:extLst>
              <a:ext uri="{FF2B5EF4-FFF2-40B4-BE49-F238E27FC236}">
                <a16:creationId xmlns:a16="http://schemas.microsoft.com/office/drawing/2014/main" id="{19DAC192-7725-4C0F-B0D5-A5D575DAE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14" name="Text Box 10">
            <a:extLst>
              <a:ext uri="{FF2B5EF4-FFF2-40B4-BE49-F238E27FC236}">
                <a16:creationId xmlns:a16="http://schemas.microsoft.com/office/drawing/2014/main" id="{763A1CA5-6D57-417E-B5AD-13A17D14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3013075"/>
            <a:ext cx="83391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3250"/>
              </a:spcBef>
              <a:buClrTx/>
              <a:buFontTx/>
              <a:buNone/>
            </a:pPr>
            <a:r>
              <a:rPr lang="cs-CZ" altLang="en-US" sz="4800" b="1" u="sng">
                <a:solidFill>
                  <a:srgbClr val="00549F"/>
                </a:solidFill>
                <a:latin typeface="Calibri" panose="020F0502020204030204" pitchFamily="34" charset="0"/>
              </a:rPr>
              <a:t>Spuštění SIDC VDT</a:t>
            </a:r>
          </a:p>
        </p:txBody>
      </p:sp>
      <p:grpSp>
        <p:nvGrpSpPr>
          <p:cNvPr id="119815" name="Skupina 13">
            <a:extLst>
              <a:ext uri="{FF2B5EF4-FFF2-40B4-BE49-F238E27FC236}">
                <a16:creationId xmlns:a16="http://schemas.microsoft.com/office/drawing/2014/main" id="{AFD2918A-478F-47EF-B15A-29ADA9670744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19817" name="Line 7">
              <a:extLst>
                <a:ext uri="{FF2B5EF4-FFF2-40B4-BE49-F238E27FC236}">
                  <a16:creationId xmlns:a16="http://schemas.microsoft.com/office/drawing/2014/main" id="{D94DEA3D-167F-4DC5-84BF-D7BDB135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9818" name="Rectangle 9">
              <a:extLst>
                <a:ext uri="{FF2B5EF4-FFF2-40B4-BE49-F238E27FC236}">
                  <a16:creationId xmlns:a16="http://schemas.microsoft.com/office/drawing/2014/main" id="{AE01EA53-A61D-46DC-A497-9ABB7C8A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4901DB0A-D431-45B4-B881-167F2479E3F1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56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9819" name="Line 10">
              <a:extLst>
                <a:ext uri="{FF2B5EF4-FFF2-40B4-BE49-F238E27FC236}">
                  <a16:creationId xmlns:a16="http://schemas.microsoft.com/office/drawing/2014/main" id="{D31D5A42-DFA8-4875-AFDB-19EDB8989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9816" name="Text Box 5">
            <a:extLst>
              <a:ext uri="{FF2B5EF4-FFF2-40B4-BE49-F238E27FC236}">
                <a16:creationId xmlns:a16="http://schemas.microsoft.com/office/drawing/2014/main" id="{34EF331F-AE18-4813-B556-4B86D88A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1">
            <a:extLst>
              <a:ext uri="{FF2B5EF4-FFF2-40B4-BE49-F238E27FC236}">
                <a16:creationId xmlns:a16="http://schemas.microsoft.com/office/drawing/2014/main" id="{4E800C7D-BD41-4DD8-BC75-AE9C7DA9615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21871" name="Line 2">
              <a:extLst>
                <a:ext uri="{FF2B5EF4-FFF2-40B4-BE49-F238E27FC236}">
                  <a16:creationId xmlns:a16="http://schemas.microsoft.com/office/drawing/2014/main" id="{7D667967-DEE5-45AE-B528-E6E9D4BF5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1872" name="Line 3">
              <a:extLst>
                <a:ext uri="{FF2B5EF4-FFF2-40B4-BE49-F238E27FC236}">
                  <a16:creationId xmlns:a16="http://schemas.microsoft.com/office/drawing/2014/main" id="{1BB120E7-E02F-44C2-B076-83A368DA9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21873" name="Picture 4">
              <a:extLst>
                <a:ext uri="{FF2B5EF4-FFF2-40B4-BE49-F238E27FC236}">
                  <a16:creationId xmlns:a16="http://schemas.microsoft.com/office/drawing/2014/main" id="{4CEEC58E-DAAD-431D-AFEE-A87408ED0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1859" name="Text Box 6">
            <a:extLst>
              <a:ext uri="{FF2B5EF4-FFF2-40B4-BE49-F238E27FC236}">
                <a16:creationId xmlns:a16="http://schemas.microsoft.com/office/drawing/2014/main" id="{7FCBA45A-D933-4715-A0D1-578EED4A6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0425"/>
            <a:ext cx="7127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>
                <a:solidFill>
                  <a:srgbClr val="0B3D92"/>
                </a:solidFill>
                <a:latin typeface="Calibri" panose="020F0502020204030204" pitchFamily="34" charset="0"/>
              </a:rPr>
              <a:t>Další kroky</a:t>
            </a:r>
          </a:p>
        </p:txBody>
      </p:sp>
      <p:sp>
        <p:nvSpPr>
          <p:cNvPr id="121860" name="Line 7">
            <a:extLst>
              <a:ext uri="{FF2B5EF4-FFF2-40B4-BE49-F238E27FC236}">
                <a16:creationId xmlns:a16="http://schemas.microsoft.com/office/drawing/2014/main" id="{F09BB20A-F9B0-477D-9B95-784B598C0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1" name="Rectangle 8">
            <a:extLst>
              <a:ext uri="{FF2B5EF4-FFF2-40B4-BE49-F238E27FC236}">
                <a16:creationId xmlns:a16="http://schemas.microsoft.com/office/drawing/2014/main" id="{225BC961-F9BA-4C11-9EC5-8B9CA1123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21862" name="Line 10">
            <a:extLst>
              <a:ext uri="{FF2B5EF4-FFF2-40B4-BE49-F238E27FC236}">
                <a16:creationId xmlns:a16="http://schemas.microsoft.com/office/drawing/2014/main" id="{07FF05FE-D292-4BCB-8F13-3D37B1D18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258582AD-C65C-4346-A11C-2BFF8FC8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04950"/>
            <a:ext cx="78486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  <a:defRPr/>
            </a:pPr>
            <a:endParaRPr lang="cs-CZ" altLang="en-US" sz="2600">
              <a:latin typeface="Calibri" panose="020F0502020204030204" pitchFamily="34" charset="0"/>
            </a:endParaRP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>
              <a:latin typeface="Calibri" panose="020F0502020204030204" pitchFamily="34" charset="0"/>
            </a:endParaRPr>
          </a:p>
        </p:txBody>
      </p:sp>
      <p:sp>
        <p:nvSpPr>
          <p:cNvPr id="74765" name="Rectangle 13">
            <a:extLst>
              <a:ext uri="{FF2B5EF4-FFF2-40B4-BE49-F238E27FC236}">
                <a16:creationId xmlns:a16="http://schemas.microsoft.com/office/drawing/2014/main" id="{7C02C629-17B8-455E-9593-B6D062522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37202"/>
            <a:ext cx="8307388" cy="33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Týden 43 – Detailnější plán testování</a:t>
            </a:r>
            <a:r>
              <a:rPr lang="cs-CZ" alt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Pondělí 	21.10. 2019 	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Běžný provoz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Úterý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22.10.2019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Běžný provoz</a:t>
            </a: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				Uzavření obchodování v Maďarsku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Středa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23.10.2019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Běžný provoz</a:t>
            </a: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				Zrušení obchodu ze strany XBID</a:t>
            </a: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				Uzavření obchodování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Čtvrtek 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24.10.2019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Běžný provoz</a:t>
            </a: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				Zrušení obchodu ze strany XBID</a:t>
            </a:r>
          </a:p>
          <a:p>
            <a:pPr marL="457200" lvl="1" indent="0" algn="just" eaLnBrk="1" hangingPunct="1">
              <a:buClr>
                <a:srgbClr val="0B3D92"/>
              </a:buClr>
              <a:buSzPct val="100000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				Uzavření obchodování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Pátek 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25.10.2019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Testování není v plánu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Týden 44 – rezervován pro dodatečná testování (dle rozhodnutí projektu XBID)</a:t>
            </a:r>
          </a:p>
        </p:txBody>
      </p:sp>
      <p:grpSp>
        <p:nvGrpSpPr>
          <p:cNvPr id="121865" name="Skupina 15">
            <a:extLst>
              <a:ext uri="{FF2B5EF4-FFF2-40B4-BE49-F238E27FC236}">
                <a16:creationId xmlns:a16="http://schemas.microsoft.com/office/drawing/2014/main" id="{B5BE65F5-8A17-45A6-AD3F-3223804C1A7D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21868" name="Line 7">
              <a:extLst>
                <a:ext uri="{FF2B5EF4-FFF2-40B4-BE49-F238E27FC236}">
                  <a16:creationId xmlns:a16="http://schemas.microsoft.com/office/drawing/2014/main" id="{012BA0A5-76BA-4B5A-8516-F545D06B0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1869" name="Rectangle 9">
              <a:extLst>
                <a:ext uri="{FF2B5EF4-FFF2-40B4-BE49-F238E27FC236}">
                  <a16:creationId xmlns:a16="http://schemas.microsoft.com/office/drawing/2014/main" id="{7D2D585E-231B-4541-A5DC-5E302D58A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 dirty="0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EC7FFBD1-40E2-4EEC-95DE-9C4296511B23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57</a:t>
              </a:fld>
              <a:endParaRPr lang="cs-CZ" altLang="en-US" sz="900" b="1" dirty="0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1870" name="Line 10">
              <a:extLst>
                <a:ext uri="{FF2B5EF4-FFF2-40B4-BE49-F238E27FC236}">
                  <a16:creationId xmlns:a16="http://schemas.microsoft.com/office/drawing/2014/main" id="{AE63EF1D-E037-4237-911E-4FB421A7E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6DFBB92-0674-470F-9792-2F32A4F17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579954"/>
              </p:ext>
            </p:extLst>
          </p:nvPr>
        </p:nvGraphicFramePr>
        <p:xfrm>
          <a:off x="611188" y="1414934"/>
          <a:ext cx="8186365" cy="145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1867" name="Text Box 5">
            <a:extLst>
              <a:ext uri="{FF2B5EF4-FFF2-40B4-BE49-F238E27FC236}">
                <a16:creationId xmlns:a16="http://schemas.microsoft.com/office/drawing/2014/main" id="{2AB9EFA4-153D-4E9F-860B-4B3853D3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D844E5B-2F1B-4690-A707-B6D1476D1E90}"/>
              </a:ext>
            </a:extLst>
          </p:cNvPr>
          <p:cNvSpPr/>
          <p:nvPr/>
        </p:nvSpPr>
        <p:spPr>
          <a:xfrm>
            <a:off x="14288" y="6515584"/>
            <a:ext cx="2302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1200" dirty="0">
                <a:solidFill>
                  <a:srgbClr val="4597A0"/>
                </a:solidFill>
                <a:latin typeface="Calibri" panose="020F0502020204030204" pitchFamily="34" charset="0"/>
              </a:rPr>
              <a:t>*</a:t>
            </a:r>
            <a:r>
              <a:rPr lang="cs-CZ" altLang="cs-CZ" sz="1200" dirty="0">
                <a:solidFill>
                  <a:srgbClr val="4597A0"/>
                </a:solidFill>
                <a:latin typeface="Calibri" panose="020F0502020204030204" pitchFamily="34" charset="0"/>
              </a:rPr>
              <a:t> Více informací v </a:t>
            </a:r>
            <a:r>
              <a:rPr lang="cs-CZ" altLang="cs-CZ" sz="1200" u="sng" dirty="0">
                <a:solidFill>
                  <a:srgbClr val="4597A0"/>
                </a:solidFill>
                <a:latin typeface="Calibri" panose="020F0502020204030204" pitchFamily="34" charset="0"/>
                <a:hlinkClick r:id="rId9"/>
              </a:rPr>
              <a:t>XBID prezentaci</a:t>
            </a:r>
            <a:endParaRPr lang="cs-CZ" sz="1200" u="sng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1">
            <a:extLst>
              <a:ext uri="{FF2B5EF4-FFF2-40B4-BE49-F238E27FC236}">
                <a16:creationId xmlns:a16="http://schemas.microsoft.com/office/drawing/2014/main" id="{2DFFFFC3-703A-4C52-B11E-B4D2691CE6B8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23929" name="Line 2">
              <a:extLst>
                <a:ext uri="{FF2B5EF4-FFF2-40B4-BE49-F238E27FC236}">
                  <a16:creationId xmlns:a16="http://schemas.microsoft.com/office/drawing/2014/main" id="{F6E6F8F4-C21D-4FE1-BADD-61B775488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930" name="Line 3">
              <a:extLst>
                <a:ext uri="{FF2B5EF4-FFF2-40B4-BE49-F238E27FC236}">
                  <a16:creationId xmlns:a16="http://schemas.microsoft.com/office/drawing/2014/main" id="{102E1745-6A28-43E5-9C98-5BF98254B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23931" name="Picture 4">
              <a:extLst>
                <a:ext uri="{FF2B5EF4-FFF2-40B4-BE49-F238E27FC236}">
                  <a16:creationId xmlns:a16="http://schemas.microsoft.com/office/drawing/2014/main" id="{E34F1868-3907-45E6-A7F9-6A403D4C9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3907" name="Text Box 6">
            <a:extLst>
              <a:ext uri="{FF2B5EF4-FFF2-40B4-BE49-F238E27FC236}">
                <a16:creationId xmlns:a16="http://schemas.microsoft.com/office/drawing/2014/main" id="{439D1C88-E909-4E9E-97B4-864D7E09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83915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Užití Záložního VDT v souvislosti se spuštěním SIDC VDT</a:t>
            </a:r>
            <a:endParaRPr lang="en-US" altLang="en-US" sz="2400" b="1" dirty="0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  <p:sp>
        <p:nvSpPr>
          <p:cNvPr id="123908" name="Line 7">
            <a:extLst>
              <a:ext uri="{FF2B5EF4-FFF2-40B4-BE49-F238E27FC236}">
                <a16:creationId xmlns:a16="http://schemas.microsoft.com/office/drawing/2014/main" id="{7FFB073F-0403-45D8-B32D-02825D3E6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09" name="Rectangle 8">
            <a:extLst>
              <a:ext uri="{FF2B5EF4-FFF2-40B4-BE49-F238E27FC236}">
                <a16:creationId xmlns:a16="http://schemas.microsoft.com/office/drawing/2014/main" id="{D3311A96-1C13-4C33-8756-BA7758C16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23910" name="Line 10">
            <a:extLst>
              <a:ext uri="{FF2B5EF4-FFF2-40B4-BE49-F238E27FC236}">
                <a16:creationId xmlns:a16="http://schemas.microsoft.com/office/drawing/2014/main" id="{60F38F0A-92DF-4F1D-BE4C-AD26C8CBD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11" name="Text Box 11">
            <a:extLst>
              <a:ext uri="{FF2B5EF4-FFF2-40B4-BE49-F238E27FC236}">
                <a16:creationId xmlns:a16="http://schemas.microsoft.com/office/drawing/2014/main" id="{A8569F14-0C72-4403-B963-0488AC48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560513"/>
            <a:ext cx="8324850" cy="19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Spuštění SIDC VDT proběhne ve dvou krocích:</a:t>
            </a:r>
          </a:p>
          <a:p>
            <a:pPr lvl="1"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fáze: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odstávky systému 14. listopadu 2019* budou trhy SIDC VDT a Záložní VDT implementovány do aplikace OTE-COM a VDT bude dočasně (do go-live) provozováno prostřednictvím Záložního VDT.</a:t>
            </a:r>
          </a:p>
          <a:p>
            <a:pPr lvl="1" algn="just" eaLnBrk="1" hangingPunct="1">
              <a:spcAft>
                <a:spcPts val="600"/>
              </a:spcAft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fáze: </a:t>
            </a: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19. listopadu 2019* bude zastaveno obchodování na Záložním VDT a následně dojde ke spojení se systémem XBID. VDT bude dále provozováno prostřednictví SIDC VDT (bližší detaily o spuštění budou upřesněny v dostatečném předstihu). </a:t>
            </a:r>
          </a:p>
        </p:txBody>
      </p:sp>
      <p:grpSp>
        <p:nvGrpSpPr>
          <p:cNvPr id="123912" name="Skupina 22">
            <a:extLst>
              <a:ext uri="{FF2B5EF4-FFF2-40B4-BE49-F238E27FC236}">
                <a16:creationId xmlns:a16="http://schemas.microsoft.com/office/drawing/2014/main" id="{98283585-6ED1-4925-B8C7-947CE9FC7CB0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23926" name="Line 7">
              <a:extLst>
                <a:ext uri="{FF2B5EF4-FFF2-40B4-BE49-F238E27FC236}">
                  <a16:creationId xmlns:a16="http://schemas.microsoft.com/office/drawing/2014/main" id="{F73E8EB6-54EB-4810-BBC5-915027F41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927" name="Rectangle 9">
              <a:extLst>
                <a:ext uri="{FF2B5EF4-FFF2-40B4-BE49-F238E27FC236}">
                  <a16:creationId xmlns:a16="http://schemas.microsoft.com/office/drawing/2014/main" id="{F2DC05CA-9617-43AD-BCF4-07B11893A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D7D896CB-CE96-445A-BBED-54B630F625ED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58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928" name="Line 10">
              <a:extLst>
                <a:ext uri="{FF2B5EF4-FFF2-40B4-BE49-F238E27FC236}">
                  <a16:creationId xmlns:a16="http://schemas.microsoft.com/office/drawing/2014/main" id="{DEE7D191-8FBD-4A67-AF8B-1D3E243C2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3915" name="Text Box 5">
            <a:extLst>
              <a:ext uri="{FF2B5EF4-FFF2-40B4-BE49-F238E27FC236}">
                <a16:creationId xmlns:a16="http://schemas.microsoft.com/office/drawing/2014/main" id="{B87563CF-8445-4353-80E7-CFCF0998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grpSp>
        <p:nvGrpSpPr>
          <p:cNvPr id="28" name="Skupina 1">
            <a:extLst>
              <a:ext uri="{FF2B5EF4-FFF2-40B4-BE49-F238E27FC236}">
                <a16:creationId xmlns:a16="http://schemas.microsoft.com/office/drawing/2014/main" id="{365F995E-C4F4-4421-A6A5-EF95DDD4A7CA}"/>
              </a:ext>
            </a:extLst>
          </p:cNvPr>
          <p:cNvGrpSpPr>
            <a:grpSpLocks/>
          </p:cNvGrpSpPr>
          <p:nvPr/>
        </p:nvGrpSpPr>
        <p:grpSpPr bwMode="auto">
          <a:xfrm>
            <a:off x="642741" y="3738230"/>
            <a:ext cx="8056759" cy="2135246"/>
            <a:chOff x="390525" y="3975102"/>
            <a:chExt cx="8389940" cy="1794736"/>
          </a:xfrm>
        </p:grpSpPr>
        <p:sp>
          <p:nvSpPr>
            <p:cNvPr id="29" name="AutoShape 18">
              <a:extLst>
                <a:ext uri="{FF2B5EF4-FFF2-40B4-BE49-F238E27FC236}">
                  <a16:creationId xmlns:a16="http://schemas.microsoft.com/office/drawing/2014/main" id="{DA3E8AD9-6B85-4012-93FB-A8442AC692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0525" y="5050169"/>
              <a:ext cx="2407699" cy="719669"/>
            </a:xfrm>
            <a:prstGeom prst="rightArrow">
              <a:avLst>
                <a:gd name="adj1" fmla="val 50000"/>
                <a:gd name="adj2" fmla="val 50214"/>
              </a:avLst>
            </a:prstGeom>
            <a:solidFill>
              <a:srgbClr val="EBEBED"/>
            </a:solidFill>
            <a:ln w="25560" cap="sq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cs-CZ" altLang="en-US" sz="900" dirty="0">
                  <a:solidFill>
                    <a:schemeClr val="bg1">
                      <a:lumMod val="65000"/>
                    </a:schemeClr>
                  </a:solidFill>
                </a:rPr>
                <a:t>Současné VDT</a:t>
              </a:r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0D2611B1-861C-45BB-8C40-EDB302015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339" y="3975102"/>
              <a:ext cx="6842126" cy="1747838"/>
              <a:chOff x="956" y="2528"/>
              <a:chExt cx="4310" cy="1101"/>
            </a:xfrm>
          </p:grpSpPr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689D6B35-6F05-486E-A2B9-36728B6F8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" y="2761"/>
                <a:ext cx="109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900" b="1" dirty="0">
                    <a:solidFill>
                      <a:srgbClr val="00549F"/>
                    </a:solidFill>
                  </a:rPr>
                  <a:t>14. 11. 2019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825" b="1" dirty="0"/>
                  <a:t>Odstávka systému OTE-COM</a:t>
                </a:r>
                <a:endParaRPr lang="en-US" altLang="en-US" sz="825" b="1" dirty="0"/>
              </a:p>
            </p:txBody>
          </p:sp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08C6D457-126A-42E5-B9DC-BB3FC90B0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3080"/>
                <a:ext cx="1868" cy="227"/>
              </a:xfrm>
              <a:prstGeom prst="rect">
                <a:avLst/>
              </a:prstGeom>
              <a:solidFill>
                <a:srgbClr val="E5FBFF"/>
              </a:solidFill>
              <a:ln w="25560" cap="sq">
                <a:solidFill>
                  <a:srgbClr val="00ADD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900" dirty="0">
                    <a:solidFill>
                      <a:srgbClr val="00ADD0"/>
                    </a:solidFill>
                  </a:rPr>
                  <a:t>1. fáze</a:t>
                </a: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294714B8-8CF6-47D8-B040-54DDA0D5A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0" y="2993"/>
                <a:ext cx="2" cy="636"/>
              </a:xfrm>
              <a:prstGeom prst="line">
                <a:avLst/>
              </a:prstGeom>
              <a:noFill/>
              <a:ln w="28440" cap="sq">
                <a:solidFill>
                  <a:srgbClr val="2F2F98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Rectangle 16">
                <a:extLst>
                  <a:ext uri="{FF2B5EF4-FFF2-40B4-BE49-F238E27FC236}">
                    <a16:creationId xmlns:a16="http://schemas.microsoft.com/office/drawing/2014/main" id="{9D0176DA-B942-42BE-B3EB-B44F9B123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" y="3333"/>
                <a:ext cx="1864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675" b="1" dirty="0"/>
                  <a:t>Obchodování na Záložním VDT </a:t>
                </a:r>
                <a:r>
                  <a:rPr lang="cs-CZ" altLang="en-US" sz="675" dirty="0"/>
                  <a:t>bez spojení se systémem XBID</a:t>
                </a:r>
                <a:endParaRPr lang="en-US" altLang="en-US" sz="675" dirty="0"/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675" b="1" dirty="0"/>
                  <a:t>Produkty Záložního VDT</a:t>
                </a:r>
                <a:endParaRPr lang="en-US" altLang="en-US" sz="675" dirty="0"/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9CD60697-6B3F-4BB9-9BC4-FA78DE6AA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2" y="2528"/>
                <a:ext cx="974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900" b="1" dirty="0">
                    <a:solidFill>
                      <a:srgbClr val="00549F"/>
                    </a:solidFill>
                  </a:rPr>
                  <a:t>19. 11. 2019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825" b="1" dirty="0"/>
                  <a:t>Spuštění S</a:t>
                </a:r>
                <a:r>
                  <a:rPr lang="en-US" altLang="en-US" sz="825" b="1" dirty="0"/>
                  <a:t>IDC </a:t>
                </a:r>
                <a:r>
                  <a:rPr lang="cs-CZ" altLang="en-US" sz="825" b="1" dirty="0"/>
                  <a:t>VDT</a:t>
                </a:r>
                <a:endParaRPr lang="en-US" altLang="en-US" sz="825" b="1" dirty="0"/>
              </a:p>
            </p:txBody>
          </p:sp>
          <p:sp>
            <p:nvSpPr>
              <p:cNvPr id="36" name="AutoShape 18">
                <a:extLst>
                  <a:ext uri="{FF2B5EF4-FFF2-40B4-BE49-F238E27FC236}">
                    <a16:creationId xmlns:a16="http://schemas.microsoft.com/office/drawing/2014/main" id="{30BC59AF-A3DE-470D-9A2A-9E7433A8E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2733"/>
                <a:ext cx="1887" cy="454"/>
              </a:xfrm>
              <a:prstGeom prst="rightArrow">
                <a:avLst>
                  <a:gd name="adj1" fmla="val 50000"/>
                  <a:gd name="adj2" fmla="val 50223"/>
                </a:avLst>
              </a:prstGeom>
              <a:solidFill>
                <a:srgbClr val="D1E9FF"/>
              </a:solidFill>
              <a:ln w="25560" cap="sq">
                <a:solidFill>
                  <a:srgbClr val="00549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900" dirty="0">
                    <a:solidFill>
                      <a:srgbClr val="00549F"/>
                    </a:solidFill>
                  </a:rPr>
                  <a:t>2</a:t>
                </a:r>
                <a:r>
                  <a:rPr lang="en-US" altLang="en-US" sz="900" dirty="0">
                    <a:solidFill>
                      <a:srgbClr val="00549F"/>
                    </a:solidFill>
                  </a:rPr>
                  <a:t>. fáze</a:t>
                </a:r>
              </a:p>
            </p:txBody>
          </p: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ED33C8CA-C2B3-4343-B744-80605A686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3103"/>
                <a:ext cx="1593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675" b="1" dirty="0"/>
                  <a:t>Obchodování na SIDC VDT propojeném se systémem XBID</a:t>
                </a:r>
                <a:endParaRPr lang="en-US" altLang="en-US" sz="675" b="1" dirty="0"/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675" b="1" dirty="0"/>
                  <a:t>XBID Produkty</a:t>
                </a:r>
                <a:endParaRPr lang="en-US" altLang="en-US" sz="675" dirty="0"/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DDE120FD-E2F9-4A07-9F9E-CDB43C5B9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4" y="2760"/>
                <a:ext cx="2" cy="640"/>
              </a:xfrm>
              <a:prstGeom prst="line">
                <a:avLst/>
              </a:prstGeom>
              <a:noFill/>
              <a:ln w="28440" cap="sq">
                <a:solidFill>
                  <a:srgbClr val="2F2F98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9" name="TextovéPole 1">
            <a:extLst>
              <a:ext uri="{FF2B5EF4-FFF2-40B4-BE49-F238E27FC236}">
                <a16:creationId xmlns:a16="http://schemas.microsoft.com/office/drawing/2014/main" id="{85C884BF-5909-4277-933A-0266B8C8F9C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6589976"/>
            <a:ext cx="24026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cs-CZ" sz="1200" dirty="0">
                <a:solidFill>
                  <a:srgbClr val="4597A0"/>
                </a:solidFill>
                <a:latin typeface="Calibri" panose="020F0502020204030204" pitchFamily="34" charset="0"/>
              </a:rPr>
              <a:t>*</a:t>
            </a:r>
            <a:r>
              <a:rPr lang="cs-CZ" altLang="cs-CZ" sz="1200" dirty="0">
                <a:solidFill>
                  <a:srgbClr val="4597A0"/>
                </a:solidFill>
                <a:latin typeface="Calibri" panose="020F0502020204030204" pitchFamily="34" charset="0"/>
              </a:rPr>
              <a:t>Tato data se mohou změnit</a:t>
            </a:r>
            <a:r>
              <a:rPr lang="cs-CZ" altLang="cs-CZ" sz="900" dirty="0">
                <a:solidFill>
                  <a:srgbClr val="4597A0"/>
                </a:solidFill>
                <a:latin typeface="Calibri" panose="020F0502020204030204" pitchFamily="34" charset="0"/>
              </a:rPr>
              <a:t>.</a:t>
            </a:r>
            <a:endParaRPr lang="en-US" altLang="cs-CZ" sz="900" dirty="0">
              <a:solidFill>
                <a:srgbClr val="4597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1">
            <a:extLst>
              <a:ext uri="{FF2B5EF4-FFF2-40B4-BE49-F238E27FC236}">
                <a16:creationId xmlns:a16="http://schemas.microsoft.com/office/drawing/2014/main" id="{FAFF1086-39D0-4970-8266-F7469C5CDF3E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25965" name="Line 2">
              <a:extLst>
                <a:ext uri="{FF2B5EF4-FFF2-40B4-BE49-F238E27FC236}">
                  <a16:creationId xmlns:a16="http://schemas.microsoft.com/office/drawing/2014/main" id="{24F8EF44-A0CE-4055-9221-8FCB1CB4E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966" name="Line 3">
              <a:extLst>
                <a:ext uri="{FF2B5EF4-FFF2-40B4-BE49-F238E27FC236}">
                  <a16:creationId xmlns:a16="http://schemas.microsoft.com/office/drawing/2014/main" id="{049899DB-C102-49DC-BF39-22069E66F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25967" name="Picture 4">
              <a:extLst>
                <a:ext uri="{FF2B5EF4-FFF2-40B4-BE49-F238E27FC236}">
                  <a16:creationId xmlns:a16="http://schemas.microsoft.com/office/drawing/2014/main" id="{ED1099F4-3281-47CB-8CFD-6A0E3601B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956" name="Line 7">
            <a:extLst>
              <a:ext uri="{FF2B5EF4-FFF2-40B4-BE49-F238E27FC236}">
                <a16:creationId xmlns:a16="http://schemas.microsoft.com/office/drawing/2014/main" id="{308FBC7E-00AE-4C60-8444-338143AE9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5957" name="Rectangle 8">
            <a:extLst>
              <a:ext uri="{FF2B5EF4-FFF2-40B4-BE49-F238E27FC236}">
                <a16:creationId xmlns:a16="http://schemas.microsoft.com/office/drawing/2014/main" id="{3962E541-607B-4750-81CE-99D61FFA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25958" name="Line 10">
            <a:extLst>
              <a:ext uri="{FF2B5EF4-FFF2-40B4-BE49-F238E27FC236}">
                <a16:creationId xmlns:a16="http://schemas.microsoft.com/office/drawing/2014/main" id="{64E57CFF-1D90-47F9-9E52-4C304F1CE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CEBE5455-DBA2-4D34-AE1C-899F1FB1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560513"/>
            <a:ext cx="8324850" cy="40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</a:t>
            </a:r>
          </a:p>
          <a:p>
            <a:pPr lvl="1" algn="just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verze OTE-COM bude spuštěna v průběhu odstávky trhu 14. listopadu 2019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třeba, aby účastníci trhu přizpůsobili své systémy novému uživatelskému rozhraní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verze OTE-COM bude spuštěna v režimu Záložního VDT, přičemž bude možné obchodovat lokální produkty Záložního VDT (OTE-COM zatím nebude připojen k XBID a přeshraniční obchodování tudíž ještě nebude dostupné)</a:t>
            </a:r>
            <a:endParaRPr lang="en-US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11931" algn="just">
              <a:buSzPct val="100000"/>
              <a:defRPr/>
            </a:pPr>
            <a:endParaRPr lang="en-US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6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spuštění SIDC VDT bude zastavenou obchodování na Záložním trhu a spuštěno obchodování XBID produktů na SIDC VDT</a:t>
            </a: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Účastníci trhu budou předem seznámeni s informací o tom, který produkt Záložního VDT bude poslední obchodovatelný a který XBID Produkt bude první možné obchodovat na SIDC VDT</a:t>
            </a:r>
            <a:endParaRPr lang="en-US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Nabídky ze Záložního VDT nebudou při spuštění trhu propojeném s XBID přeneseny do SIDC VDT</a:t>
            </a:r>
            <a:endParaRPr lang="en-US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nebude spuštění SIDC VDT úspěšné, použije se opět Záložní VDT jako záložní řešení</a:t>
            </a:r>
            <a:endParaRPr lang="en-US" altLang="en-US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5960" name="Skupina 13">
            <a:extLst>
              <a:ext uri="{FF2B5EF4-FFF2-40B4-BE49-F238E27FC236}">
                <a16:creationId xmlns:a16="http://schemas.microsoft.com/office/drawing/2014/main" id="{3C566858-04C2-405B-A9EB-7A79F05A498A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25962" name="Line 7">
              <a:extLst>
                <a:ext uri="{FF2B5EF4-FFF2-40B4-BE49-F238E27FC236}">
                  <a16:creationId xmlns:a16="http://schemas.microsoft.com/office/drawing/2014/main" id="{9D5B7CD8-DA01-464A-B658-E81CB4060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963" name="Rectangle 9">
              <a:extLst>
                <a:ext uri="{FF2B5EF4-FFF2-40B4-BE49-F238E27FC236}">
                  <a16:creationId xmlns:a16="http://schemas.microsoft.com/office/drawing/2014/main" id="{85AECF95-79A4-4A7A-A36B-4724A2909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0B2845CA-8DDE-4C04-8FBE-0AD0D64628A0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59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5964" name="Line 10">
              <a:extLst>
                <a:ext uri="{FF2B5EF4-FFF2-40B4-BE49-F238E27FC236}">
                  <a16:creationId xmlns:a16="http://schemas.microsoft.com/office/drawing/2014/main" id="{D7C7F775-AC69-4687-8F36-5135D7C01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5961" name="Text Box 5">
            <a:extLst>
              <a:ext uri="{FF2B5EF4-FFF2-40B4-BE49-F238E27FC236}">
                <a16:creationId xmlns:a16="http://schemas.microsoft.com/office/drawing/2014/main" id="{4195DFBE-2D03-40BC-A761-64D72498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6EAF3B89-BD78-4289-935B-B869E9667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17575"/>
            <a:ext cx="83915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cs-CZ" altLang="en-US" sz="2400" b="1" dirty="0">
                <a:solidFill>
                  <a:srgbClr val="0B3D92"/>
                </a:solidFill>
                <a:latin typeface="Calibri" panose="020F0502020204030204" pitchFamily="34" charset="0"/>
              </a:rPr>
              <a:t>Užití Záložního VDT v souvislosti se spuštěním SIDC VDT</a:t>
            </a:r>
            <a:endParaRPr lang="en-US" altLang="en-US" sz="2400" b="1" dirty="0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>
            <a:extLst>
              <a:ext uri="{FF2B5EF4-FFF2-40B4-BE49-F238E27FC236}">
                <a16:creationId xmlns:a16="http://schemas.microsoft.com/office/drawing/2014/main" id="{16E7BC97-7AE3-4EE8-B611-9580CF906462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3323" name="Line 2">
              <a:extLst>
                <a:ext uri="{FF2B5EF4-FFF2-40B4-BE49-F238E27FC236}">
                  <a16:creationId xmlns:a16="http://schemas.microsoft.com/office/drawing/2014/main" id="{AAB875C0-DE8C-4437-80A0-A9ABA5BC0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4" name="Line 3">
              <a:extLst>
                <a:ext uri="{FF2B5EF4-FFF2-40B4-BE49-F238E27FC236}">
                  <a16:creationId xmlns:a16="http://schemas.microsoft.com/office/drawing/2014/main" id="{2E408A1C-6561-4437-ACBB-2893143B7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3325" name="Picture 4">
              <a:extLst>
                <a:ext uri="{FF2B5EF4-FFF2-40B4-BE49-F238E27FC236}">
                  <a16:creationId xmlns:a16="http://schemas.microsoft.com/office/drawing/2014/main" id="{40CE19B1-721B-40CC-A956-37E274F1D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5" name="Line 7">
            <a:extLst>
              <a:ext uri="{FF2B5EF4-FFF2-40B4-BE49-F238E27FC236}">
                <a16:creationId xmlns:a16="http://schemas.microsoft.com/office/drawing/2014/main" id="{096589C6-A762-403C-A128-8B6545F3A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A779E260-BEB7-43CA-9353-63E73B36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3317" name="Rectangle 9">
            <a:extLst>
              <a:ext uri="{FF2B5EF4-FFF2-40B4-BE49-F238E27FC236}">
                <a16:creationId xmlns:a16="http://schemas.microsoft.com/office/drawing/2014/main" id="{B297E65B-D253-4127-B3DB-E718BBB9A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6477000"/>
            <a:ext cx="5580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82775" algn="l"/>
                <a:tab pos="34909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8B9B7B39-1445-4314-9801-BF82EB816F96}" type="slidenum">
              <a:rPr lang="cs-CZ" altLang="en-US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en-US" sz="900" b="1">
              <a:solidFill>
                <a:srgbClr val="0B3D92"/>
              </a:solidFill>
              <a:cs typeface="Arial" panose="020B0604020202020204" pitchFamily="34" charset="0"/>
            </a:endParaRP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7DB452E8-F1B8-42CB-9218-2F8431CC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292350"/>
            <a:ext cx="839152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VDT bude nově organizován:</a:t>
            </a:r>
          </a:p>
          <a:p>
            <a:pPr lvl="1"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primárně formou implicitního obchodování v rámci SIDC, dále označen jako „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SIDC VDT“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, nebo</a:t>
            </a:r>
          </a:p>
          <a:p>
            <a:pPr lvl="1"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bez možnosti implicitního obchodování pouze v rámci tržní oblasti ČR, dále také označen jako „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Záložní VDT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“, který bude aktivován </a:t>
            </a:r>
            <a:r>
              <a:rPr lang="cs-CZ" altLang="cs-CZ" u="sng" dirty="0">
                <a:solidFill>
                  <a:schemeClr val="tx1"/>
                </a:solidFill>
                <a:latin typeface="Calibri" panose="020F0502020204030204" pitchFamily="34" charset="0"/>
              </a:rPr>
              <a:t>pouze v případě mimořádných důvodů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 zamezujících možnost implicitního párování)</a:t>
            </a: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</a:pP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0B3D92"/>
              </a:buClr>
              <a:buFont typeface="Arial" panose="020B0604020202020204" pitchFamily="34" charset="0"/>
              <a:buChar char="■"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Po připojení stávajícího vnitrodenního trhu k propojenému evropskému vnitrodennímu trhu (SIDC), založeném na technickém řešení XBID, bude možné realizovat přeshraniční obchody přímo, bez nutnosti rezervace přeshraničních kapacit.</a:t>
            </a:r>
          </a:p>
          <a:p>
            <a:pPr algn="just"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7D641B2E-D22A-4C31-ABB2-E21D9EC6F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1611313"/>
            <a:ext cx="8391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1950" indent="-3619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latin typeface="Calibri" panose="020F0502020204030204" pitchFamily="34" charset="0"/>
              </a:rPr>
              <a:t>Vnitrodenní trh s elektřinou bude v České republice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i nadále provozován </a:t>
            </a:r>
            <a:r>
              <a:rPr lang="cs-CZ" altLang="cs-CZ" sz="1800" b="1" dirty="0">
                <a:latin typeface="Calibri" panose="020F0502020204030204" pitchFamily="34" charset="0"/>
              </a:rPr>
              <a:t>na obchodní platformě OTE-COM</a:t>
            </a:r>
          </a:p>
        </p:txBody>
      </p:sp>
      <p:sp>
        <p:nvSpPr>
          <p:cNvPr id="13320" name="Line 10">
            <a:extLst>
              <a:ext uri="{FF2B5EF4-FFF2-40B4-BE49-F238E27FC236}">
                <a16:creationId xmlns:a16="http://schemas.microsoft.com/office/drawing/2014/main" id="{456EEE8C-8E7E-428C-9ECF-E512F6C66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Text Box 5">
            <a:extLst>
              <a:ext uri="{FF2B5EF4-FFF2-40B4-BE49-F238E27FC236}">
                <a16:creationId xmlns:a16="http://schemas.microsoft.com/office/drawing/2014/main" id="{2C108CDE-B63F-47DD-927D-AE30A886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13322" name="Text Box 8">
            <a:extLst>
              <a:ext uri="{FF2B5EF4-FFF2-40B4-BE49-F238E27FC236}">
                <a16:creationId xmlns:a16="http://schemas.microsoft.com/office/drawing/2014/main" id="{E1346B3C-E588-49D7-9F28-5804AD58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873125"/>
            <a:ext cx="7127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>
                <a:solidFill>
                  <a:srgbClr val="0B3D92"/>
                </a:solidFill>
                <a:latin typeface="Calibri" panose="020F0502020204030204" pitchFamily="34" charset="0"/>
              </a:rPr>
              <a:t>Úvodní informace</a:t>
            </a:r>
            <a:endParaRPr lang="en-US" altLang="en-US" b="1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1">
            <a:extLst>
              <a:ext uri="{FF2B5EF4-FFF2-40B4-BE49-F238E27FC236}">
                <a16:creationId xmlns:a16="http://schemas.microsoft.com/office/drawing/2014/main" id="{77F6A97B-E2AC-4503-898D-3A955957C81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28012" name="Line 2">
              <a:extLst>
                <a:ext uri="{FF2B5EF4-FFF2-40B4-BE49-F238E27FC236}">
                  <a16:creationId xmlns:a16="http://schemas.microsoft.com/office/drawing/2014/main" id="{88E8313C-AFDB-4697-A813-D54C5D0F3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013" name="Line 3">
              <a:extLst>
                <a:ext uri="{FF2B5EF4-FFF2-40B4-BE49-F238E27FC236}">
                  <a16:creationId xmlns:a16="http://schemas.microsoft.com/office/drawing/2014/main" id="{932E7754-6250-48FE-B3FB-DC78403D9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28014" name="Picture 4">
              <a:extLst>
                <a:ext uri="{FF2B5EF4-FFF2-40B4-BE49-F238E27FC236}">
                  <a16:creationId xmlns:a16="http://schemas.microsoft.com/office/drawing/2014/main" id="{FA2A1DE4-8D0F-456B-90EE-5E4CC99EB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003" name="Line 6">
            <a:extLst>
              <a:ext uri="{FF2B5EF4-FFF2-40B4-BE49-F238E27FC236}">
                <a16:creationId xmlns:a16="http://schemas.microsoft.com/office/drawing/2014/main" id="{DE3FD738-BCBB-4783-91E8-1D205744E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8004" name="Rectangle 7">
            <a:extLst>
              <a:ext uri="{FF2B5EF4-FFF2-40B4-BE49-F238E27FC236}">
                <a16:creationId xmlns:a16="http://schemas.microsoft.com/office/drawing/2014/main" id="{3F480168-BAC3-4384-AA42-1CC9D66D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28005" name="Line 9">
            <a:extLst>
              <a:ext uri="{FF2B5EF4-FFF2-40B4-BE49-F238E27FC236}">
                <a16:creationId xmlns:a16="http://schemas.microsoft.com/office/drawing/2014/main" id="{F009C37A-FD57-4085-BB8F-0E35FC6B7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8006" name="Text Box 10">
            <a:extLst>
              <a:ext uri="{FF2B5EF4-FFF2-40B4-BE49-F238E27FC236}">
                <a16:creationId xmlns:a16="http://schemas.microsoft.com/office/drawing/2014/main" id="{07601044-13D1-45EB-886A-D66DD39C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725738"/>
            <a:ext cx="83407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3250"/>
              </a:spcBef>
              <a:buClrTx/>
              <a:buFontTx/>
              <a:buNone/>
            </a:pPr>
            <a:r>
              <a:rPr lang="cs-CZ" altLang="en-US" sz="4800" b="1" u="sng">
                <a:solidFill>
                  <a:srgbClr val="00549F"/>
                </a:solidFill>
                <a:latin typeface="Calibri" panose="020F0502020204030204" pitchFamily="34" charset="0"/>
              </a:rPr>
              <a:t>Závěry</a:t>
            </a:r>
          </a:p>
        </p:txBody>
      </p:sp>
      <p:grpSp>
        <p:nvGrpSpPr>
          <p:cNvPr id="128007" name="Skupina 13">
            <a:extLst>
              <a:ext uri="{FF2B5EF4-FFF2-40B4-BE49-F238E27FC236}">
                <a16:creationId xmlns:a16="http://schemas.microsoft.com/office/drawing/2014/main" id="{A93117D1-D5E1-4396-9B8F-8D28956EE2B5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28009" name="Line 7">
              <a:extLst>
                <a:ext uri="{FF2B5EF4-FFF2-40B4-BE49-F238E27FC236}">
                  <a16:creationId xmlns:a16="http://schemas.microsoft.com/office/drawing/2014/main" id="{77121C29-BD27-4B39-8443-0AA16D501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010" name="Rectangle 9">
              <a:extLst>
                <a:ext uri="{FF2B5EF4-FFF2-40B4-BE49-F238E27FC236}">
                  <a16:creationId xmlns:a16="http://schemas.microsoft.com/office/drawing/2014/main" id="{37579DBA-DF09-4722-951A-B9A499CA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BA19D1B3-FABA-44AE-85CE-B408DF49A9BF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60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011" name="Line 10">
              <a:extLst>
                <a:ext uri="{FF2B5EF4-FFF2-40B4-BE49-F238E27FC236}">
                  <a16:creationId xmlns:a16="http://schemas.microsoft.com/office/drawing/2014/main" id="{D2794AFD-5FDC-4FC0-82EC-7F9AC6E7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8008" name="Text Box 5">
            <a:extLst>
              <a:ext uri="{FF2B5EF4-FFF2-40B4-BE49-F238E27FC236}">
                <a16:creationId xmlns:a16="http://schemas.microsoft.com/office/drawing/2014/main" id="{A66AFBB3-97DD-4A96-8BAB-C8D77625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1">
            <a:extLst>
              <a:ext uri="{FF2B5EF4-FFF2-40B4-BE49-F238E27FC236}">
                <a16:creationId xmlns:a16="http://schemas.microsoft.com/office/drawing/2014/main" id="{BB1C15FC-93BB-415B-9712-FF66662EACB3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30062" name="Line 2">
              <a:extLst>
                <a:ext uri="{FF2B5EF4-FFF2-40B4-BE49-F238E27FC236}">
                  <a16:creationId xmlns:a16="http://schemas.microsoft.com/office/drawing/2014/main" id="{16674981-3F96-4424-8AC4-84F5D139D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063" name="Line 3">
              <a:extLst>
                <a:ext uri="{FF2B5EF4-FFF2-40B4-BE49-F238E27FC236}">
                  <a16:creationId xmlns:a16="http://schemas.microsoft.com/office/drawing/2014/main" id="{719AF955-1C34-4038-A51B-44FC3F418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30064" name="Picture 4">
              <a:extLst>
                <a:ext uri="{FF2B5EF4-FFF2-40B4-BE49-F238E27FC236}">
                  <a16:creationId xmlns:a16="http://schemas.microsoft.com/office/drawing/2014/main" id="{9DB2CD97-143A-43EA-B2F5-3C6B0ABAC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0051" name="Text Box 6">
            <a:extLst>
              <a:ext uri="{FF2B5EF4-FFF2-40B4-BE49-F238E27FC236}">
                <a16:creationId xmlns:a16="http://schemas.microsoft.com/office/drawing/2014/main" id="{EC17B682-19A2-41D0-A564-420A587C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911225"/>
            <a:ext cx="712787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 dirty="0">
                <a:solidFill>
                  <a:srgbClr val="0B3D92"/>
                </a:solidFill>
                <a:latin typeface="Calibri" panose="020F0502020204030204" pitchFamily="34" charset="0"/>
              </a:rPr>
              <a:t>Otázky</a:t>
            </a:r>
          </a:p>
        </p:txBody>
      </p:sp>
      <p:sp>
        <p:nvSpPr>
          <p:cNvPr id="130052" name="Line 7">
            <a:extLst>
              <a:ext uri="{FF2B5EF4-FFF2-40B4-BE49-F238E27FC236}">
                <a16:creationId xmlns:a16="http://schemas.microsoft.com/office/drawing/2014/main" id="{E041B2F5-C826-4444-A36E-0C382E384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1587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053" name="Rectangle 8">
            <a:extLst>
              <a:ext uri="{FF2B5EF4-FFF2-40B4-BE49-F238E27FC236}">
                <a16:creationId xmlns:a16="http://schemas.microsoft.com/office/drawing/2014/main" id="{5F6C4013-06F8-4DC7-8234-46D20BDC9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30054" name="Line 10">
            <a:extLst>
              <a:ext uri="{FF2B5EF4-FFF2-40B4-BE49-F238E27FC236}">
                <a16:creationId xmlns:a16="http://schemas.microsoft.com/office/drawing/2014/main" id="{27B0A92D-4361-491D-830F-008F79EBD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1588" cy="238125"/>
          </a:xfrm>
          <a:prstGeom prst="line">
            <a:avLst/>
          </a:prstGeom>
          <a:noFill/>
          <a:ln w="9360" cap="sq">
            <a:solidFill>
              <a:srgbClr val="28AB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9" name="Text Box 11">
            <a:extLst>
              <a:ext uri="{FF2B5EF4-FFF2-40B4-BE49-F238E27FC236}">
                <a16:creationId xmlns:a16="http://schemas.microsoft.com/office/drawing/2014/main" id="{0CB5EB38-BFAF-46F2-9BD4-7A4C00B3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04950"/>
            <a:ext cx="78486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600">
                <a:latin typeface="Calibri" panose="020F0502020204030204" pitchFamily="34" charset="0"/>
              </a:rPr>
              <a:t>…</a:t>
            </a: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600">
                <a:latin typeface="Calibri" panose="020F0502020204030204" pitchFamily="34" charset="0"/>
              </a:rPr>
              <a:t>…</a:t>
            </a:r>
          </a:p>
          <a:p>
            <a:pPr eaLnBrk="1" hangingPunct="1">
              <a:buClr>
                <a:srgbClr val="0B3D92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cs-CZ" altLang="en-US" sz="2600">
                <a:latin typeface="Calibri" panose="020F0502020204030204" pitchFamily="34" charset="0"/>
              </a:rPr>
              <a:t>…</a:t>
            </a:r>
          </a:p>
          <a:p>
            <a:pPr marL="363538" eaLnBrk="1" hangingPunct="1">
              <a:spcBef>
                <a:spcPts val="1625"/>
              </a:spcBef>
              <a:buSzPct val="100000"/>
              <a:defRPr/>
            </a:pPr>
            <a:endParaRPr lang="cs-CZ" altLang="en-US" sz="2600">
              <a:latin typeface="Calibri" panose="020F0502020204030204" pitchFamily="34" charset="0"/>
            </a:endParaRPr>
          </a:p>
        </p:txBody>
      </p:sp>
      <p:sp>
        <p:nvSpPr>
          <p:cNvPr id="130056" name="Rectangle 12">
            <a:extLst>
              <a:ext uri="{FF2B5EF4-FFF2-40B4-BE49-F238E27FC236}">
                <a16:creationId xmlns:a16="http://schemas.microsoft.com/office/drawing/2014/main" id="{EDDC132E-09DA-4C96-B5D8-E8DEAA71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357563"/>
            <a:ext cx="83073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grpSp>
        <p:nvGrpSpPr>
          <p:cNvPr id="130057" name="Skupina 14">
            <a:extLst>
              <a:ext uri="{FF2B5EF4-FFF2-40B4-BE49-F238E27FC236}">
                <a16:creationId xmlns:a16="http://schemas.microsoft.com/office/drawing/2014/main" id="{027B8F89-73BD-4A34-B559-F3CDDB5F298A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30059" name="Line 7">
              <a:extLst>
                <a:ext uri="{FF2B5EF4-FFF2-40B4-BE49-F238E27FC236}">
                  <a16:creationId xmlns:a16="http://schemas.microsoft.com/office/drawing/2014/main" id="{C2DB442A-01CB-4004-83AC-C84CA36ED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060" name="Rectangle 9">
              <a:extLst>
                <a:ext uri="{FF2B5EF4-FFF2-40B4-BE49-F238E27FC236}">
                  <a16:creationId xmlns:a16="http://schemas.microsoft.com/office/drawing/2014/main" id="{B4F3B67A-98E6-4D53-8125-D0950D991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E070CA7D-254B-4A05-A91A-EECC6F4238D3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61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061" name="Line 10">
              <a:extLst>
                <a:ext uri="{FF2B5EF4-FFF2-40B4-BE49-F238E27FC236}">
                  <a16:creationId xmlns:a16="http://schemas.microsoft.com/office/drawing/2014/main" id="{9C2968EE-A3D6-4CE6-8CC5-A9621BF26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0058" name="Text Box 5">
            <a:extLst>
              <a:ext uri="{FF2B5EF4-FFF2-40B4-BE49-F238E27FC236}">
                <a16:creationId xmlns:a16="http://schemas.microsoft.com/office/drawing/2014/main" id="{1210E191-E152-4E8B-A572-0221DA99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>
            <a:extLst>
              <a:ext uri="{FF2B5EF4-FFF2-40B4-BE49-F238E27FC236}">
                <a16:creationId xmlns:a16="http://schemas.microsoft.com/office/drawing/2014/main" id="{A3C2D8A5-E0D4-4DB3-81F9-45E8E9E5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Thank You for your attention…</a:t>
            </a: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65AC35E3-849B-4AE0-8783-46F5F6B4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411288"/>
            <a:ext cx="8258175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OTE, a.s. - Provider of comprehensive services for the Czech electricity and gas market: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"/>
            </a:pPr>
            <a:r>
              <a:rPr lang="en-US" altLang="en-US" sz="1600"/>
              <a:t> Reliable processing and exchange of data and information in the energy sector through the Centre of Data and Information Services, 24 hours a day, 7 days a week.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"/>
            </a:pPr>
            <a:r>
              <a:rPr lang="en-US" altLang="en-US" sz="1600"/>
              <a:t> Organization of the short-term electricity and gas market.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"/>
            </a:pPr>
            <a:r>
              <a:rPr lang="en-US" altLang="en-US" sz="1600"/>
              <a:t> Clearance and financial settlement of imbalances between the contracted and the actual electricity and gas supplies and purchases.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"/>
            </a:pPr>
            <a:r>
              <a:rPr lang="en-US" altLang="en-US" sz="1600"/>
              <a:t> Provision of technical and organizational backup for the change of the electricity and gas supplier.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"/>
            </a:pPr>
            <a:r>
              <a:rPr lang="en-US" altLang="en-US" sz="1600"/>
              <a:t> Administration of the national registry for trading of greenhouse gas emission units and allowances.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7D0BD25-0D6C-4D3C-91F9-FCC24CFD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540250"/>
            <a:ext cx="2514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OTE, a.s.</a:t>
            </a:r>
          </a:p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Sokolovská 192/79</a:t>
            </a:r>
          </a:p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Prague 8</a:t>
            </a:r>
          </a:p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Czech Republic</a:t>
            </a:r>
          </a:p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Tel.: +420 296 579 160</a:t>
            </a:r>
          </a:p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www.ote-cr.cz</a:t>
            </a:r>
          </a:p>
        </p:txBody>
      </p:sp>
      <p:pic>
        <p:nvPicPr>
          <p:cNvPr id="132101" name="Picture 4">
            <a:extLst>
              <a:ext uri="{FF2B5EF4-FFF2-40B4-BE49-F238E27FC236}">
                <a16:creationId xmlns:a16="http://schemas.microsoft.com/office/drawing/2014/main" id="{BB57278C-98A7-4B6F-A538-A8F17972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2" name="Text Box 5">
            <a:extLst>
              <a:ext uri="{FF2B5EF4-FFF2-40B4-BE49-F238E27FC236}">
                <a16:creationId xmlns:a16="http://schemas.microsoft.com/office/drawing/2014/main" id="{938E7717-53C6-463C-B8A5-418CF006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64238"/>
            <a:ext cx="2089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  <a:hlinkClick r:id="rId4"/>
              </a:rPr>
              <a:t>market@ote-cr.cz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  <a:hlinkClick r:id="rId5"/>
              </a:rPr>
              <a:t>xbid@ote-cr.cz</a:t>
            </a:r>
            <a:r>
              <a:rPr lang="cs-CZ" altLang="en-US" sz="18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>
            <a:extLst>
              <a:ext uri="{FF2B5EF4-FFF2-40B4-BE49-F238E27FC236}">
                <a16:creationId xmlns:a16="http://schemas.microsoft.com/office/drawing/2014/main" id="{C05805AB-72F8-4414-B4D2-466C057640AB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5373" name="Line 2">
              <a:extLst>
                <a:ext uri="{FF2B5EF4-FFF2-40B4-BE49-F238E27FC236}">
                  <a16:creationId xmlns:a16="http://schemas.microsoft.com/office/drawing/2014/main" id="{74FD50E3-F108-45B8-B646-E022531D6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Line 3">
              <a:extLst>
                <a:ext uri="{FF2B5EF4-FFF2-40B4-BE49-F238E27FC236}">
                  <a16:creationId xmlns:a16="http://schemas.microsoft.com/office/drawing/2014/main" id="{FDC7B57E-F46F-4A66-BEA2-299A439DB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5375" name="Picture 4">
              <a:extLst>
                <a:ext uri="{FF2B5EF4-FFF2-40B4-BE49-F238E27FC236}">
                  <a16:creationId xmlns:a16="http://schemas.microsoft.com/office/drawing/2014/main" id="{5C447844-1DAB-4FB3-B860-247ACEC76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63" name="Rectangle 8">
            <a:extLst>
              <a:ext uri="{FF2B5EF4-FFF2-40B4-BE49-F238E27FC236}">
                <a16:creationId xmlns:a16="http://schemas.microsoft.com/office/drawing/2014/main" id="{85B4000D-C8A9-4070-AC3F-73EAFDEA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5364" name="Text Box 10">
            <a:extLst>
              <a:ext uri="{FF2B5EF4-FFF2-40B4-BE49-F238E27FC236}">
                <a16:creationId xmlns:a16="http://schemas.microsoft.com/office/drawing/2014/main" id="{9F2B1BCC-6FCB-4F70-A4C5-9E62B9227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555750"/>
            <a:ext cx="835342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1276350" algn="l"/>
                <a:tab pos="2190750" algn="l"/>
                <a:tab pos="3105150" algn="l"/>
                <a:tab pos="4019550" algn="l"/>
                <a:tab pos="4933950" algn="l"/>
                <a:tab pos="5848350" algn="l"/>
                <a:tab pos="6762750" algn="l"/>
                <a:tab pos="7677150" algn="l"/>
                <a:tab pos="8591550" algn="l"/>
                <a:tab pos="9505950" algn="l"/>
                <a:tab pos="104203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600" dirty="0">
                <a:latin typeface="Calibri" panose="020F0502020204030204" pitchFamily="34" charset="0"/>
              </a:rPr>
              <a:t>OTE- COM nově bude zobrazovat i nabídky ze zahraničních trhů* spolu s 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nabídkami zadanými </a:t>
            </a:r>
            <a:r>
              <a:rPr lang="cs-CZ" altLang="cs-CZ" sz="1600" dirty="0">
                <a:latin typeface="Calibri" panose="020F0502020204030204" pitchFamily="34" charset="0"/>
              </a:rPr>
              <a:t>v systému OTE bez rozlišení trhu původu.</a:t>
            </a:r>
          </a:p>
          <a:p>
            <a:pPr algn="just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600" dirty="0">
                <a:latin typeface="Calibri" panose="020F0502020204030204" pitchFamily="34" charset="0"/>
              </a:rPr>
              <a:t>Nabídky zadané do systému OTE budou viditelné* v systémech ostatních zahraničních burz.</a:t>
            </a:r>
            <a:endParaRPr lang="cs-CZ" altLang="cs-CZ" sz="1100" dirty="0">
              <a:latin typeface="Calibri" panose="020F0502020204030204" pitchFamily="34" charset="0"/>
            </a:endParaRPr>
          </a:p>
        </p:txBody>
      </p:sp>
      <p:sp>
        <p:nvSpPr>
          <p:cNvPr id="15365" name="Text Box 11">
            <a:extLst>
              <a:ext uri="{FF2B5EF4-FFF2-40B4-BE49-F238E27FC236}">
                <a16:creationId xmlns:a16="http://schemas.microsoft.com/office/drawing/2014/main" id="{17CED858-D1BA-4F94-85FF-9CBBC2FB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6456363"/>
            <a:ext cx="3219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4597A0"/>
                </a:solidFill>
                <a:latin typeface="Calibri" panose="020F0502020204030204" pitchFamily="34" charset="0"/>
              </a:rPr>
              <a:t>* </a:t>
            </a:r>
            <a:r>
              <a:rPr lang="cs-CZ" altLang="en-US" sz="1200">
                <a:solidFill>
                  <a:srgbClr val="4597A0"/>
                </a:solidFill>
                <a:latin typeface="Calibri" panose="020F0502020204030204" pitchFamily="34" charset="0"/>
              </a:rPr>
              <a:t>Pouze do výše dostupné přeshraniční kapacity</a:t>
            </a:r>
            <a:endParaRPr lang="en-US" altLang="en-US" sz="1200">
              <a:solidFill>
                <a:srgbClr val="4597A0"/>
              </a:solidFill>
              <a:latin typeface="Calibri" panose="020F0502020204030204" pitchFamily="34" charset="0"/>
            </a:endParaRPr>
          </a:p>
        </p:txBody>
      </p:sp>
      <p:pic>
        <p:nvPicPr>
          <p:cNvPr id="15366" name="Picture 12">
            <a:extLst>
              <a:ext uri="{FF2B5EF4-FFF2-40B4-BE49-F238E27FC236}">
                <a16:creationId xmlns:a16="http://schemas.microsoft.com/office/drawing/2014/main" id="{9EFFADB2-25C7-4369-A678-05C8CF72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430463"/>
            <a:ext cx="4811712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7" name="Skupina 14">
            <a:extLst>
              <a:ext uri="{FF2B5EF4-FFF2-40B4-BE49-F238E27FC236}">
                <a16:creationId xmlns:a16="http://schemas.microsoft.com/office/drawing/2014/main" id="{16C2078A-CBD2-4D79-A72E-2447AF19B7C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6477000"/>
            <a:ext cx="5580063" cy="238125"/>
            <a:chOff x="3203848" y="6477000"/>
            <a:chExt cx="5580063" cy="238125"/>
          </a:xfrm>
        </p:grpSpPr>
        <p:sp>
          <p:nvSpPr>
            <p:cNvPr id="15370" name="Line 7">
              <a:extLst>
                <a:ext uri="{FF2B5EF4-FFF2-40B4-BE49-F238E27FC236}">
                  <a16:creationId xmlns:a16="http://schemas.microsoft.com/office/drawing/2014/main" id="{4FD4572C-6031-485B-8137-7C6F3251C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83350"/>
              <a:ext cx="1588" cy="23177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1" name="Rectangle 9">
              <a:extLst>
                <a:ext uri="{FF2B5EF4-FFF2-40B4-BE49-F238E27FC236}">
                  <a16:creationId xmlns:a16="http://schemas.microsoft.com/office/drawing/2014/main" id="{4B6E9F0E-DDCF-4267-9B61-2FEB39AEE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6A624A65-E331-4E66-AA30-E797E896028A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7</a:t>
              </a:fld>
              <a:endParaRPr lang="cs-CZ" altLang="en-US" sz="900" b="1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372" name="Line 10">
              <a:extLst>
                <a:ext uri="{FF2B5EF4-FFF2-40B4-BE49-F238E27FC236}">
                  <a16:creationId xmlns:a16="http://schemas.microsoft.com/office/drawing/2014/main" id="{24D923AE-DFE4-44AF-AC39-648DAAAA8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368" name="Text Box 5">
            <a:extLst>
              <a:ext uri="{FF2B5EF4-FFF2-40B4-BE49-F238E27FC236}">
                <a16:creationId xmlns:a16="http://schemas.microsoft.com/office/drawing/2014/main" id="{13BE0CE4-9CD2-480A-94FB-3FFEBCC2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  <p:sp>
        <p:nvSpPr>
          <p:cNvPr id="15369" name="Text Box 8">
            <a:extLst>
              <a:ext uri="{FF2B5EF4-FFF2-40B4-BE49-F238E27FC236}">
                <a16:creationId xmlns:a16="http://schemas.microsoft.com/office/drawing/2014/main" id="{40EB93E7-1A1F-440C-BA13-D09F8EB1E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22338"/>
            <a:ext cx="7127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cs-CZ" altLang="en-US" b="1" dirty="0">
                <a:solidFill>
                  <a:srgbClr val="0B3D92"/>
                </a:solidFill>
                <a:latin typeface="Calibri" panose="020F0502020204030204" pitchFamily="34" charset="0"/>
              </a:rPr>
              <a:t>Úvodní informace</a:t>
            </a:r>
            <a:endParaRPr lang="en-US" altLang="en-US" b="1" dirty="0">
              <a:solidFill>
                <a:srgbClr val="0B3D9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C5B684-273F-4A32-8AC1-D5D8B7D04B9A}"/>
              </a:ext>
            </a:extLst>
          </p:cNvPr>
          <p:cNvGraphicFramePr/>
          <p:nvPr/>
        </p:nvGraphicFramePr>
        <p:xfrm>
          <a:off x="-1331640" y="2231912"/>
          <a:ext cx="6767736" cy="588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411" name="Group 18">
            <a:extLst>
              <a:ext uri="{FF2B5EF4-FFF2-40B4-BE49-F238E27FC236}">
                <a16:creationId xmlns:a16="http://schemas.microsoft.com/office/drawing/2014/main" id="{14553CE0-DA5B-42EA-B900-956EEB7196B7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40725" cy="385763"/>
            <a:chOff x="227" y="300"/>
            <a:chExt cx="5254" cy="243"/>
          </a:xfrm>
        </p:grpSpPr>
        <p:sp>
          <p:nvSpPr>
            <p:cNvPr id="17420" name="Line 3">
              <a:extLst>
                <a:ext uri="{FF2B5EF4-FFF2-40B4-BE49-F238E27FC236}">
                  <a16:creationId xmlns:a16="http://schemas.microsoft.com/office/drawing/2014/main" id="{B057E2DA-9431-4D09-B52B-9181E7EDC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4" cy="0"/>
            </a:xfrm>
            <a:prstGeom prst="line">
              <a:avLst/>
            </a:prstGeom>
            <a:noFill/>
            <a:ln w="76200">
              <a:solidFill>
                <a:srgbClr val="0B3D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1" name="Line 4">
              <a:extLst>
                <a:ext uri="{FF2B5EF4-FFF2-40B4-BE49-F238E27FC236}">
                  <a16:creationId xmlns:a16="http://schemas.microsoft.com/office/drawing/2014/main" id="{7CE7EBE9-0D42-420A-A19E-CED65E30A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4" cy="0"/>
            </a:xfrm>
            <a:prstGeom prst="line">
              <a:avLst/>
            </a:prstGeom>
            <a:noFill/>
            <a:ln w="25400">
              <a:solidFill>
                <a:srgbClr val="28ABB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7422" name="Picture 5" descr="OTE_logo_color">
              <a:extLst>
                <a:ext uri="{FF2B5EF4-FFF2-40B4-BE49-F238E27FC236}">
                  <a16:creationId xmlns:a16="http://schemas.microsoft.com/office/drawing/2014/main" id="{5255E055-99CE-42D6-9606-8EDB49755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Text Box 9">
            <a:extLst>
              <a:ext uri="{FF2B5EF4-FFF2-40B4-BE49-F238E27FC236}">
                <a16:creationId xmlns:a16="http://schemas.microsoft.com/office/drawing/2014/main" id="{0082E9DB-481B-4278-A3E1-6A663599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889000"/>
            <a:ext cx="7127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0B3D92"/>
                </a:solidFill>
                <a:latin typeface="Calibri" panose="020F0502020204030204" pitchFamily="34" charset="0"/>
              </a:rPr>
              <a:t>Novinky</a:t>
            </a:r>
            <a:r>
              <a:rPr lang="cs-CZ" altLang="cs-CZ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>
                <a:solidFill>
                  <a:srgbClr val="0B3D92"/>
                </a:solidFill>
                <a:latin typeface="Calibri" panose="020F0502020204030204" pitchFamily="34" charset="0"/>
              </a:rPr>
              <a:t>v systému OTE-COM </a:t>
            </a:r>
          </a:p>
        </p:txBody>
      </p:sp>
      <p:sp>
        <p:nvSpPr>
          <p:cNvPr id="17413" name="Line 13">
            <a:extLst>
              <a:ext uri="{FF2B5EF4-FFF2-40B4-BE49-F238E27FC236}">
                <a16:creationId xmlns:a16="http://schemas.microsoft.com/office/drawing/2014/main" id="{3A92FA98-FEBF-4D48-B10E-5BF2D1684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Rectangle 14">
            <a:extLst>
              <a:ext uri="{FF2B5EF4-FFF2-40B4-BE49-F238E27FC236}">
                <a16:creationId xmlns:a16="http://schemas.microsoft.com/office/drawing/2014/main" id="{01842732-789F-4428-B01C-3919F78A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5" name="Rectangle 15">
            <a:extLst>
              <a:ext uri="{FF2B5EF4-FFF2-40B4-BE49-F238E27FC236}">
                <a16:creationId xmlns:a16="http://schemas.microsoft.com/office/drawing/2014/main" id="{EFC44C9A-BA1F-4A84-A0CF-0DD74E28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488113"/>
            <a:ext cx="5580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84363" algn="l"/>
                <a:tab pos="3492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t>	                Strana: </a:t>
            </a:r>
            <a:fld id="{877DDC05-699F-4F39-AE28-DE5B3B2A1C78}" type="slidenum">
              <a:rPr lang="cs-CZ" altLang="cs-CZ" sz="900" b="1">
                <a:solidFill>
                  <a:srgbClr val="0B3D92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900">
              <a:solidFill>
                <a:schemeClr val="tx1"/>
              </a:solidFill>
            </a:endParaRPr>
          </a:p>
        </p:txBody>
      </p:sp>
      <p:sp>
        <p:nvSpPr>
          <p:cNvPr id="17416" name="Line 16">
            <a:extLst>
              <a:ext uri="{FF2B5EF4-FFF2-40B4-BE49-F238E27FC236}">
                <a16:creationId xmlns:a16="http://schemas.microsoft.com/office/drawing/2014/main" id="{B101F6F2-9063-4F7E-B310-E7704BCFE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6477000"/>
            <a:ext cx="0" cy="238125"/>
          </a:xfrm>
          <a:prstGeom prst="line">
            <a:avLst/>
          </a:prstGeom>
          <a:noFill/>
          <a:ln w="9525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Text Box 17">
            <a:extLst>
              <a:ext uri="{FF2B5EF4-FFF2-40B4-BE49-F238E27FC236}">
                <a16:creationId xmlns:a16="http://schemas.microsoft.com/office/drawing/2014/main" id="{59F9DBDA-E83B-41FF-9552-7B42E45C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68438"/>
            <a:ext cx="4283075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Úpravy systému OTE-COM se </a:t>
            </a:r>
            <a:r>
              <a:rPr lang="cs-CZ" altLang="cs-CZ" sz="2000" b="1" u="sng">
                <a:solidFill>
                  <a:schemeClr val="tx1"/>
                </a:solidFill>
                <a:latin typeface="Calibri" panose="020F0502020204030204" pitchFamily="34" charset="0"/>
              </a:rPr>
              <a:t>týkají</a:t>
            </a:r>
            <a:r>
              <a:rPr lang="cs-CZ" altLang="cs-CZ" sz="2000">
                <a:solidFill>
                  <a:schemeClr val="tx1"/>
                </a:solidFill>
                <a:latin typeface="Calibri" panose="020F0502020204030204" pitchFamily="34" charset="0"/>
              </a:rPr>
              <a:t> zejména následujících oblastí:</a:t>
            </a:r>
          </a:p>
          <a:p>
            <a:pPr eaLnBrk="1" hangingPunct="1">
              <a:spcBef>
                <a:spcPct val="0"/>
              </a:spcBef>
              <a:buClr>
                <a:srgbClr val="0B3D92"/>
              </a:buClr>
              <a:buSzTx/>
              <a:buFont typeface="Arial" panose="020B0604020202020204" pitchFamily="34" charset="0"/>
              <a:buChar char="■"/>
            </a:pPr>
            <a:endParaRPr lang="cs-CZ" altLang="cs-CZ" sz="26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24588" name="Text Box 17">
            <a:extLst>
              <a:ext uri="{FF2B5EF4-FFF2-40B4-BE49-F238E27FC236}">
                <a16:creationId xmlns:a16="http://schemas.microsoft.com/office/drawing/2014/main" id="{1C9D0E76-A43C-4365-9089-8828E055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1479550"/>
            <a:ext cx="37814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2000" dirty="0">
                <a:latin typeface="Calibri" panose="020F0502020204030204" pitchFamily="34" charset="0"/>
              </a:rPr>
              <a:t>Úpravy se zejména </a:t>
            </a:r>
            <a:r>
              <a:rPr lang="cs-CZ" altLang="cs-CZ" sz="2000" b="1" u="sng" dirty="0">
                <a:latin typeface="Calibri" panose="020F0502020204030204" pitchFamily="34" charset="0"/>
              </a:rPr>
              <a:t>netýkají</a:t>
            </a:r>
            <a:r>
              <a:rPr lang="cs-CZ" altLang="cs-CZ" sz="2000" dirty="0">
                <a:latin typeface="Calibri" panose="020F0502020204030204" pitchFamily="34" charset="0"/>
              </a:rPr>
              <a:t> následujících oblastí:</a:t>
            </a: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endParaRPr lang="cs-CZ" altLang="cs-CZ" sz="14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200" dirty="0">
                <a:latin typeface="Calibri" panose="020F0502020204030204" pitchFamily="34" charset="0"/>
              </a:rPr>
              <a:t>Vzhled platformy OTE-COM</a:t>
            </a: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200" dirty="0">
                <a:latin typeface="Calibri" panose="020F0502020204030204" pitchFamily="34" charset="0"/>
              </a:rPr>
              <a:t>Přihlašování do OTE-COM</a:t>
            </a: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200" dirty="0">
                <a:latin typeface="Calibri" panose="020F0502020204030204" pitchFamily="34" charset="0"/>
              </a:rPr>
              <a:t>Certifikáty potřebné pro přihlášení</a:t>
            </a: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200" dirty="0">
                <a:latin typeface="Calibri" panose="020F0502020204030204" pitchFamily="34" charset="0"/>
              </a:rPr>
              <a:t>Registrace v systému OTE</a:t>
            </a: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r>
              <a:rPr lang="cs-CZ" altLang="cs-CZ" sz="1200" dirty="0">
                <a:latin typeface="Calibri" panose="020F0502020204030204" pitchFamily="34" charset="0"/>
              </a:rPr>
              <a:t>Zúčtování obchodů</a:t>
            </a:r>
          </a:p>
          <a:p>
            <a:pPr marL="457200" lvl="1" indent="0" eaLnBrk="1" hangingPunct="1">
              <a:spcBef>
                <a:spcPct val="0"/>
              </a:spcBef>
              <a:buClr>
                <a:srgbClr val="0B3D92"/>
              </a:buClr>
              <a:buFontTx/>
              <a:buNone/>
              <a:defRPr/>
            </a:pPr>
            <a:endParaRPr lang="cs-CZ" altLang="cs-CZ" sz="14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B3D92"/>
              </a:buClr>
              <a:buFont typeface="Arial" panose="020B0604020202020204" pitchFamily="34" charset="0"/>
              <a:buChar char="■"/>
              <a:defRPr/>
            </a:pPr>
            <a:endParaRPr lang="cs-CZ" altLang="cs-CZ" sz="1400" dirty="0"/>
          </a:p>
        </p:txBody>
      </p:sp>
      <p:sp>
        <p:nvSpPr>
          <p:cNvPr id="17419" name="Text Box 5">
            <a:extLst>
              <a:ext uri="{FF2B5EF4-FFF2-40B4-BE49-F238E27FC236}">
                <a16:creationId xmlns:a16="http://schemas.microsoft.com/office/drawing/2014/main" id="{91EEC241-A86B-4D61-8CAB-B6CE7276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>
            <a:extLst>
              <a:ext uri="{FF2B5EF4-FFF2-40B4-BE49-F238E27FC236}">
                <a16:creationId xmlns:a16="http://schemas.microsoft.com/office/drawing/2014/main" id="{1096C710-8AF1-47AF-BD29-08DFD3D91AA3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76250"/>
            <a:ext cx="8339137" cy="384175"/>
            <a:chOff x="227" y="300"/>
            <a:chExt cx="5253" cy="242"/>
          </a:xfrm>
        </p:grpSpPr>
        <p:sp>
          <p:nvSpPr>
            <p:cNvPr id="19466" name="Line 2">
              <a:extLst>
                <a:ext uri="{FF2B5EF4-FFF2-40B4-BE49-F238E27FC236}">
                  <a16:creationId xmlns:a16="http://schemas.microsoft.com/office/drawing/2014/main" id="{45D4BA38-45EF-4F5B-872A-BC53A2684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64"/>
              <a:ext cx="4533" cy="0"/>
            </a:xfrm>
            <a:prstGeom prst="line">
              <a:avLst/>
            </a:prstGeom>
            <a:noFill/>
            <a:ln w="76320" cap="sq">
              <a:solidFill>
                <a:srgbClr val="0B3D9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7" name="Line 3">
              <a:extLst>
                <a:ext uri="{FF2B5EF4-FFF2-40B4-BE49-F238E27FC236}">
                  <a16:creationId xmlns:a16="http://schemas.microsoft.com/office/drawing/2014/main" id="{5AC74C98-BA7D-4811-A8B3-66E48ABAD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412"/>
              <a:ext cx="4533" cy="0"/>
            </a:xfrm>
            <a:prstGeom prst="line">
              <a:avLst/>
            </a:prstGeom>
            <a:noFill/>
            <a:ln w="255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9468" name="Picture 4">
              <a:extLst>
                <a:ext uri="{FF2B5EF4-FFF2-40B4-BE49-F238E27FC236}">
                  <a16:creationId xmlns:a16="http://schemas.microsoft.com/office/drawing/2014/main" id="{A4A79995-4BA7-44D6-95EC-2363E6197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300"/>
              <a:ext cx="6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459" name="Rectangle 7">
            <a:extLst>
              <a:ext uri="{FF2B5EF4-FFF2-40B4-BE49-F238E27FC236}">
                <a16:creationId xmlns:a16="http://schemas.microsoft.com/office/drawing/2014/main" id="{52C5CF26-F796-420D-BDCB-7D2838AE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3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/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76E9B053-6B36-4511-B4B1-E0977C92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420888"/>
            <a:ext cx="8435975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cs-CZ" altLang="en-US" sz="4800" b="1" u="sng" dirty="0">
                <a:solidFill>
                  <a:srgbClr val="00549F"/>
                </a:solidFill>
                <a:latin typeface="Calibri" panose="020F0502020204030204" pitchFamily="34" charset="0"/>
              </a:rPr>
              <a:t>Hlavní rozdíly mezi vnitrodenním trhem v rámci  SIDC  a současným VDT</a:t>
            </a:r>
          </a:p>
        </p:txBody>
      </p:sp>
      <p:grpSp>
        <p:nvGrpSpPr>
          <p:cNvPr id="19461" name="Skupina 14">
            <a:extLst>
              <a:ext uri="{FF2B5EF4-FFF2-40B4-BE49-F238E27FC236}">
                <a16:creationId xmlns:a16="http://schemas.microsoft.com/office/drawing/2014/main" id="{12E270E7-F90D-4336-9990-77DF26998C2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6483350"/>
            <a:ext cx="5580062" cy="238125"/>
            <a:chOff x="3203848" y="6477000"/>
            <a:chExt cx="5580063" cy="238125"/>
          </a:xfrm>
        </p:grpSpPr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C17F2798-E18F-4998-828C-40C68D44F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088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4" name="Rectangle 9">
              <a:extLst>
                <a:ext uri="{FF2B5EF4-FFF2-40B4-BE49-F238E27FC236}">
                  <a16:creationId xmlns:a16="http://schemas.microsoft.com/office/drawing/2014/main" id="{978C837D-4864-4C2F-ABCC-9B9F8647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6480174"/>
              <a:ext cx="558006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1882775" algn="l"/>
                  <a:tab pos="3490913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b="1" dirty="0">
                  <a:solidFill>
                    <a:srgbClr val="0B3D92"/>
                  </a:solidFill>
                  <a:cs typeface="Arial" panose="020B0604020202020204" pitchFamily="34" charset="0"/>
                </a:rPr>
                <a:t>	                Strana: </a:t>
              </a:r>
              <a:fld id="{1D29B9FA-4F86-46A6-99A3-8DC5312E280E}" type="slidenum">
                <a:rPr lang="cs-CZ" altLang="en-US" sz="900" b="1">
                  <a:solidFill>
                    <a:srgbClr val="0B3D92"/>
                  </a:solidFill>
                  <a:cs typeface="Arial" panose="020B0604020202020204" pitchFamily="34" charset="0"/>
                </a:rPr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t>9</a:t>
              </a:fld>
              <a:endParaRPr lang="cs-CZ" altLang="en-US" sz="900" b="1" dirty="0">
                <a:solidFill>
                  <a:srgbClr val="0B3D9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65" name="Line 10">
              <a:extLst>
                <a:ext uri="{FF2B5EF4-FFF2-40B4-BE49-F238E27FC236}">
                  <a16:creationId xmlns:a16="http://schemas.microsoft.com/office/drawing/2014/main" id="{1F556578-FD48-4DEE-AF35-52BA263BF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6477000"/>
              <a:ext cx="1588" cy="238125"/>
            </a:xfrm>
            <a:prstGeom prst="line">
              <a:avLst/>
            </a:prstGeom>
            <a:noFill/>
            <a:ln w="9360" cap="sq">
              <a:solidFill>
                <a:srgbClr val="28ABB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2" name="Text Box 5">
            <a:extLst>
              <a:ext uri="{FF2B5EF4-FFF2-40B4-BE49-F238E27FC236}">
                <a16:creationId xmlns:a16="http://schemas.microsoft.com/office/drawing/2014/main" id="{682F7AA5-E46E-4A55-B869-5DF80CDBF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55588"/>
            <a:ext cx="3829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cs-CZ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Základní informace o úpravách v </a:t>
            </a:r>
            <a:r>
              <a:rPr lang="en-US" altLang="en-US" sz="1200" b="1">
                <a:solidFill>
                  <a:srgbClr val="0B3D92"/>
                </a:solidFill>
                <a:latin typeface="Calibri" panose="020F0502020204030204" pitchFamily="34" charset="0"/>
              </a:rPr>
              <a:t>OTE-COM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32101</TotalTime>
  <Words>4910</Words>
  <Application>Microsoft Office PowerPoint</Application>
  <PresentationFormat>Předvádění na obrazovce (4:3)</PresentationFormat>
  <Paragraphs>864</Paragraphs>
  <Slides>62</Slides>
  <Notes>62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inherit</vt:lpstr>
      <vt:lpstr>Times New Roman</vt:lpstr>
      <vt:lpstr>Wingdings</vt:lpstr>
      <vt:lpstr>Office Theme</vt:lpstr>
      <vt:lpstr>Bitmap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Radim Stuchlik</dc:creator>
  <cp:lastModifiedBy>Zuzana Vacková, OTE</cp:lastModifiedBy>
  <cp:revision>445</cp:revision>
  <cp:lastPrinted>2019-09-30T10:40:48Z</cp:lastPrinted>
  <dcterms:created xsi:type="dcterms:W3CDTF">2005-07-07T19:37:40Z</dcterms:created>
  <dcterms:modified xsi:type="dcterms:W3CDTF">2019-10-03T12:19:35Z</dcterms:modified>
</cp:coreProperties>
</file>